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8" r:id="rId3"/>
    <p:sldId id="262" r:id="rId4"/>
    <p:sldId id="259" r:id="rId5"/>
    <p:sldId id="270" r:id="rId6"/>
    <p:sldId id="271" r:id="rId7"/>
    <p:sldId id="272" r:id="rId8"/>
    <p:sldId id="273" r:id="rId9"/>
    <p:sldId id="261" r:id="rId10"/>
    <p:sldId id="275" r:id="rId11"/>
    <p:sldId id="265" r:id="rId12"/>
    <p:sldId id="276" r:id="rId13"/>
    <p:sldId id="266" r:id="rId14"/>
    <p:sldId id="267" r:id="rId15"/>
    <p:sldId id="268" r:id="rId16"/>
    <p:sldId id="278" r:id="rId17"/>
    <p:sldId id="277" r:id="rId18"/>
    <p:sldId id="263" r:id="rId19"/>
  </p:sldIdLst>
  <p:sldSz cx="9144000" cy="6858000" type="screen4x3"/>
  <p:notesSz cx="6799263" cy="9929813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28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2256" autoAdjust="0"/>
  </p:normalViewPr>
  <p:slideViewPr>
    <p:cSldViewPr snapToGrid="0" snapToObjects="1">
      <p:cViewPr varScale="1">
        <p:scale>
          <a:sx n="52" d="100"/>
          <a:sy n="52" d="100"/>
        </p:scale>
        <p:origin x="-189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75" d="100"/>
          <a:sy n="75" d="100"/>
        </p:scale>
        <p:origin x="-2664" y="-102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A8DD-45D1-F042-8F00-C2B59B33015F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2B7BCB57-82D9-294E-BCE4-C3FE435786C7}">
      <dgm:prSet phldrT="[Text]"/>
      <dgm:spPr/>
      <dgm:t>
        <a:bodyPr/>
        <a:lstStyle/>
        <a:p>
          <a:r>
            <a:rPr lang="en-US" dirty="0" smtClean="0"/>
            <a:t>Donator</a:t>
          </a:r>
          <a:endParaRPr lang="en-US" dirty="0"/>
        </a:p>
      </dgm:t>
    </dgm:pt>
    <dgm:pt modelId="{CDA87FE8-D566-9949-A995-5A24E62CD2C8}" type="parTrans" cxnId="{D9CE7413-ED19-644B-9A3E-7EC5BCBCBB38}">
      <dgm:prSet/>
      <dgm:spPr/>
      <dgm:t>
        <a:bodyPr/>
        <a:lstStyle/>
        <a:p>
          <a:endParaRPr lang="en-US"/>
        </a:p>
      </dgm:t>
    </dgm:pt>
    <dgm:pt modelId="{CB3BBB94-987D-B348-A916-085DBF751F8A}" type="sibTrans" cxnId="{D9CE7413-ED19-644B-9A3E-7EC5BCBCBB38}">
      <dgm:prSet/>
      <dgm:spPr/>
      <dgm:t>
        <a:bodyPr/>
        <a:lstStyle/>
        <a:p>
          <a:endParaRPr lang="en-US"/>
        </a:p>
      </dgm:t>
    </dgm:pt>
    <dgm:pt modelId="{3E52CE03-1EF7-6445-BD02-9C434AA05319}">
      <dgm:prSet phldrT="[Text]"/>
      <dgm:spPr/>
      <dgm:t>
        <a:bodyPr/>
        <a:lstStyle/>
        <a:p>
          <a:r>
            <a:rPr lang="en-US" dirty="0" err="1" smtClean="0"/>
            <a:t>Arkiv</a:t>
          </a:r>
          <a:endParaRPr lang="en-US" dirty="0"/>
        </a:p>
      </dgm:t>
    </dgm:pt>
    <dgm:pt modelId="{38ADFD39-A63A-FD49-87A8-7E51E0B43CEB}" type="parTrans" cxnId="{42FD106A-E944-C34F-B9F3-E25C36A1B685}">
      <dgm:prSet/>
      <dgm:spPr/>
      <dgm:t>
        <a:bodyPr/>
        <a:lstStyle/>
        <a:p>
          <a:endParaRPr lang="en-US"/>
        </a:p>
      </dgm:t>
    </dgm:pt>
    <dgm:pt modelId="{77629E18-1A49-5A4B-AA46-593C8E326D98}" type="sibTrans" cxnId="{42FD106A-E944-C34F-B9F3-E25C36A1B685}">
      <dgm:prSet/>
      <dgm:spPr/>
      <dgm:t>
        <a:bodyPr/>
        <a:lstStyle/>
        <a:p>
          <a:endParaRPr lang="en-US"/>
        </a:p>
      </dgm:t>
    </dgm:pt>
    <dgm:pt modelId="{EF5D63CE-2084-7C48-8F39-1A405F4788EC}">
      <dgm:prSet phldrT="[Text]"/>
      <dgm:spPr/>
      <dgm:t>
        <a:bodyPr/>
        <a:lstStyle/>
        <a:p>
          <a:r>
            <a:rPr lang="en-US" dirty="0" err="1" smtClean="0"/>
            <a:t>Skivavbildning</a:t>
          </a:r>
          <a:endParaRPr lang="en-US" dirty="0" smtClean="0"/>
        </a:p>
        <a:p>
          <a:r>
            <a:rPr lang="en-US" dirty="0" smtClean="0"/>
            <a:t>Metadata</a:t>
          </a:r>
          <a:endParaRPr lang="en-US" dirty="0"/>
        </a:p>
      </dgm:t>
    </dgm:pt>
    <dgm:pt modelId="{94B1432A-FA62-B544-B93F-B1642742078A}" type="parTrans" cxnId="{70B520F3-E7D3-7144-BA8D-60843B4A6D39}">
      <dgm:prSet/>
      <dgm:spPr/>
      <dgm:t>
        <a:bodyPr/>
        <a:lstStyle/>
        <a:p>
          <a:endParaRPr lang="en-US"/>
        </a:p>
      </dgm:t>
    </dgm:pt>
    <dgm:pt modelId="{FD3F3C3C-751D-C54D-B2F8-761C8772C7D4}" type="sibTrans" cxnId="{70B520F3-E7D3-7144-BA8D-60843B4A6D39}">
      <dgm:prSet/>
      <dgm:spPr/>
      <dgm:t>
        <a:bodyPr/>
        <a:lstStyle/>
        <a:p>
          <a:endParaRPr lang="en-US"/>
        </a:p>
      </dgm:t>
    </dgm:pt>
    <dgm:pt modelId="{30D6A049-8A59-684B-BE50-380A40A38112}">
      <dgm:prSet phldrT="[Text]"/>
      <dgm:spPr/>
      <dgm:t>
        <a:bodyPr/>
        <a:lstStyle/>
        <a:p>
          <a:r>
            <a:rPr lang="en-US" dirty="0" err="1" smtClean="0"/>
            <a:t>Repositorium</a:t>
          </a:r>
          <a:endParaRPr lang="en-US" dirty="0"/>
        </a:p>
      </dgm:t>
    </dgm:pt>
    <dgm:pt modelId="{37FD00F6-0F8C-4E4A-BB1E-5F8D345D33A8}" type="parTrans" cxnId="{A5771802-6225-BA4D-8DA0-9FDB7A35722E}">
      <dgm:prSet/>
      <dgm:spPr/>
      <dgm:t>
        <a:bodyPr/>
        <a:lstStyle/>
        <a:p>
          <a:endParaRPr lang="en-US"/>
        </a:p>
      </dgm:t>
    </dgm:pt>
    <dgm:pt modelId="{DC4F0DF2-B3FC-7646-B485-4B331E9F6D18}" type="sibTrans" cxnId="{A5771802-6225-BA4D-8DA0-9FDB7A35722E}">
      <dgm:prSet/>
      <dgm:spPr/>
      <dgm:t>
        <a:bodyPr/>
        <a:lstStyle/>
        <a:p>
          <a:endParaRPr lang="en-US"/>
        </a:p>
      </dgm:t>
    </dgm:pt>
    <dgm:pt modelId="{98F72355-10B1-344C-9182-A25AB6747B86}">
      <dgm:prSet phldrT="[Text]"/>
      <dgm:spPr/>
      <dgm:t>
        <a:bodyPr/>
        <a:lstStyle/>
        <a:p>
          <a:r>
            <a:rPr lang="en-US" smtClean="0"/>
            <a:t>Forskare</a:t>
          </a:r>
          <a:endParaRPr lang="en-US" dirty="0"/>
        </a:p>
      </dgm:t>
    </dgm:pt>
    <dgm:pt modelId="{E5A2377C-9E0E-3543-B2C4-5642517D55AF}" type="parTrans" cxnId="{6FB7E698-DA59-0347-AA24-703403149160}">
      <dgm:prSet/>
      <dgm:spPr/>
      <dgm:t>
        <a:bodyPr/>
        <a:lstStyle/>
        <a:p>
          <a:endParaRPr lang="en-US"/>
        </a:p>
      </dgm:t>
    </dgm:pt>
    <dgm:pt modelId="{8AE1E858-8B86-EC44-837E-D156D747F029}" type="sibTrans" cxnId="{6FB7E698-DA59-0347-AA24-703403149160}">
      <dgm:prSet/>
      <dgm:spPr/>
      <dgm:t>
        <a:bodyPr/>
        <a:lstStyle/>
        <a:p>
          <a:endParaRPr lang="en-US"/>
        </a:p>
      </dgm:t>
    </dgm:pt>
    <dgm:pt modelId="{7C94221B-2037-124C-BDFB-3A7F57791A2A}" type="pres">
      <dgm:prSet presAssocID="{9291A8DD-45D1-F042-8F00-C2B59B33015F}" presName="Name0" presStyleCnt="0">
        <dgm:presLayoutVars>
          <dgm:dir/>
          <dgm:resizeHandles val="exact"/>
        </dgm:presLayoutVars>
      </dgm:prSet>
      <dgm:spPr/>
    </dgm:pt>
    <dgm:pt modelId="{B6B61675-49AB-A241-A272-36313C19F99F}" type="pres">
      <dgm:prSet presAssocID="{2B7BCB57-82D9-294E-BCE4-C3FE435786C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sv-SE"/>
        </a:p>
      </dgm:t>
    </dgm:pt>
    <dgm:pt modelId="{61B78532-84AA-F749-B10E-390984BDED35}" type="pres">
      <dgm:prSet presAssocID="{CB3BBB94-987D-B348-A916-085DBF751F8A}" presName="sibTrans" presStyleLbl="sibTrans2D1" presStyleIdx="0" presStyleCnt="4"/>
      <dgm:spPr/>
      <dgm:t>
        <a:bodyPr/>
        <a:lstStyle/>
        <a:p>
          <a:endParaRPr lang="sv-SE"/>
        </a:p>
      </dgm:t>
    </dgm:pt>
    <dgm:pt modelId="{B4E27CB9-E7C0-EA4D-B2B5-4ADE7F58B2F2}" type="pres">
      <dgm:prSet presAssocID="{CB3BBB94-987D-B348-A916-085DBF751F8A}" presName="connectorText" presStyleLbl="sibTrans2D1" presStyleIdx="0" presStyleCnt="4"/>
      <dgm:spPr/>
      <dgm:t>
        <a:bodyPr/>
        <a:lstStyle/>
        <a:p>
          <a:endParaRPr lang="sv-SE"/>
        </a:p>
      </dgm:t>
    </dgm:pt>
    <dgm:pt modelId="{7B4D8A4F-45DD-3741-8B89-1B7A10DE5C9B}" type="pres">
      <dgm:prSet presAssocID="{3E52CE03-1EF7-6445-BD02-9C434AA05319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64BCC3-E116-8C46-B22D-8918197E6F7D}" type="pres">
      <dgm:prSet presAssocID="{77629E18-1A49-5A4B-AA46-593C8E326D98}" presName="sibTrans" presStyleLbl="sibTrans2D1" presStyleIdx="1" presStyleCnt="4"/>
      <dgm:spPr/>
      <dgm:t>
        <a:bodyPr/>
        <a:lstStyle/>
        <a:p>
          <a:endParaRPr lang="sv-SE"/>
        </a:p>
      </dgm:t>
    </dgm:pt>
    <dgm:pt modelId="{2C3A4AA5-4808-0F45-ACDF-E6EC45875A69}" type="pres">
      <dgm:prSet presAssocID="{77629E18-1A49-5A4B-AA46-593C8E326D98}" presName="connectorText" presStyleLbl="sibTrans2D1" presStyleIdx="1" presStyleCnt="4"/>
      <dgm:spPr/>
      <dgm:t>
        <a:bodyPr/>
        <a:lstStyle/>
        <a:p>
          <a:endParaRPr lang="sv-SE"/>
        </a:p>
      </dgm:t>
    </dgm:pt>
    <dgm:pt modelId="{1313C9B8-D178-8D41-9B6C-DDE1D71B5D07}" type="pres">
      <dgm:prSet presAssocID="{EF5D63CE-2084-7C48-8F39-1A405F4788E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B2A897-91DB-A540-832A-3593DB62702F}" type="pres">
      <dgm:prSet presAssocID="{FD3F3C3C-751D-C54D-B2F8-761C8772C7D4}" presName="sibTrans" presStyleLbl="sibTrans2D1" presStyleIdx="2" presStyleCnt="4"/>
      <dgm:spPr/>
      <dgm:t>
        <a:bodyPr/>
        <a:lstStyle/>
        <a:p>
          <a:endParaRPr lang="sv-SE"/>
        </a:p>
      </dgm:t>
    </dgm:pt>
    <dgm:pt modelId="{81F4B0E8-4805-3B49-8059-B4E51262C2E5}" type="pres">
      <dgm:prSet presAssocID="{FD3F3C3C-751D-C54D-B2F8-761C8772C7D4}" presName="connectorText" presStyleLbl="sibTrans2D1" presStyleIdx="2" presStyleCnt="4"/>
      <dgm:spPr/>
      <dgm:t>
        <a:bodyPr/>
        <a:lstStyle/>
        <a:p>
          <a:endParaRPr lang="sv-SE"/>
        </a:p>
      </dgm:t>
    </dgm:pt>
    <dgm:pt modelId="{33396D86-A317-E541-B18F-B5DB2F91EDFF}" type="pres">
      <dgm:prSet presAssocID="{30D6A049-8A59-684B-BE50-380A40A38112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C86A7B2-5FE3-924C-89EB-B56ED049AE92}" type="pres">
      <dgm:prSet presAssocID="{DC4F0DF2-B3FC-7646-B485-4B331E9F6D18}" presName="sibTrans" presStyleLbl="sibTrans2D1" presStyleIdx="3" presStyleCnt="4"/>
      <dgm:spPr/>
      <dgm:t>
        <a:bodyPr/>
        <a:lstStyle/>
        <a:p>
          <a:endParaRPr lang="sv-SE"/>
        </a:p>
      </dgm:t>
    </dgm:pt>
    <dgm:pt modelId="{0A025E71-02C4-DA43-9127-E86C4C8BA3AB}" type="pres">
      <dgm:prSet presAssocID="{DC4F0DF2-B3FC-7646-B485-4B331E9F6D18}" presName="connectorText" presStyleLbl="sibTrans2D1" presStyleIdx="3" presStyleCnt="4"/>
      <dgm:spPr/>
      <dgm:t>
        <a:bodyPr/>
        <a:lstStyle/>
        <a:p>
          <a:endParaRPr lang="sv-SE"/>
        </a:p>
      </dgm:t>
    </dgm:pt>
    <dgm:pt modelId="{8BCF8803-49C1-CA45-8FE6-5B17C9D3D4EC}" type="pres">
      <dgm:prSet presAssocID="{98F72355-10B1-344C-9182-A25AB6747B86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FC5D4E5-AC76-4F4B-84BD-8A97F0A025E0}" type="presOf" srcId="{CB3BBB94-987D-B348-A916-085DBF751F8A}" destId="{B4E27CB9-E7C0-EA4D-B2B5-4ADE7F58B2F2}" srcOrd="1" destOrd="0" presId="urn:microsoft.com/office/officeart/2005/8/layout/process1"/>
    <dgm:cxn modelId="{70B520F3-E7D3-7144-BA8D-60843B4A6D39}" srcId="{9291A8DD-45D1-F042-8F00-C2B59B33015F}" destId="{EF5D63CE-2084-7C48-8F39-1A405F4788EC}" srcOrd="2" destOrd="0" parTransId="{94B1432A-FA62-B544-B93F-B1642742078A}" sibTransId="{FD3F3C3C-751D-C54D-B2F8-761C8772C7D4}"/>
    <dgm:cxn modelId="{6FB7E698-DA59-0347-AA24-703403149160}" srcId="{9291A8DD-45D1-F042-8F00-C2B59B33015F}" destId="{98F72355-10B1-344C-9182-A25AB6747B86}" srcOrd="4" destOrd="0" parTransId="{E5A2377C-9E0E-3543-B2C4-5642517D55AF}" sibTransId="{8AE1E858-8B86-EC44-837E-D156D747F029}"/>
    <dgm:cxn modelId="{8C5510B3-D8C8-634F-8F57-BF655A6B3FCB}" type="presOf" srcId="{DC4F0DF2-B3FC-7646-B485-4B331E9F6D18}" destId="{9C86A7B2-5FE3-924C-89EB-B56ED049AE92}" srcOrd="0" destOrd="0" presId="urn:microsoft.com/office/officeart/2005/8/layout/process1"/>
    <dgm:cxn modelId="{A5771802-6225-BA4D-8DA0-9FDB7A35722E}" srcId="{9291A8DD-45D1-F042-8F00-C2B59B33015F}" destId="{30D6A049-8A59-684B-BE50-380A40A38112}" srcOrd="3" destOrd="0" parTransId="{37FD00F6-0F8C-4E4A-BB1E-5F8D345D33A8}" sibTransId="{DC4F0DF2-B3FC-7646-B485-4B331E9F6D18}"/>
    <dgm:cxn modelId="{40148519-6C6D-184F-9C64-BD5293EFE369}" type="presOf" srcId="{DC4F0DF2-B3FC-7646-B485-4B331E9F6D18}" destId="{0A025E71-02C4-DA43-9127-E86C4C8BA3AB}" srcOrd="1" destOrd="0" presId="urn:microsoft.com/office/officeart/2005/8/layout/process1"/>
    <dgm:cxn modelId="{FB8C2349-AFF1-6A43-BDD1-7C9DBA5309E5}" type="presOf" srcId="{2B7BCB57-82D9-294E-BCE4-C3FE435786C7}" destId="{B6B61675-49AB-A241-A272-36313C19F99F}" srcOrd="0" destOrd="0" presId="urn:microsoft.com/office/officeart/2005/8/layout/process1"/>
    <dgm:cxn modelId="{E8855256-EA47-B544-8430-AD334B943EC8}" type="presOf" srcId="{3E52CE03-1EF7-6445-BD02-9C434AA05319}" destId="{7B4D8A4F-45DD-3741-8B89-1B7A10DE5C9B}" srcOrd="0" destOrd="0" presId="urn:microsoft.com/office/officeart/2005/8/layout/process1"/>
    <dgm:cxn modelId="{066EF8D1-AA8A-254A-905F-C73E2A2241FB}" type="presOf" srcId="{30D6A049-8A59-684B-BE50-380A40A38112}" destId="{33396D86-A317-E541-B18F-B5DB2F91EDFF}" srcOrd="0" destOrd="0" presId="urn:microsoft.com/office/officeart/2005/8/layout/process1"/>
    <dgm:cxn modelId="{A1CBDF7C-5B97-7A49-BE61-B3673DCDEC51}" type="presOf" srcId="{98F72355-10B1-344C-9182-A25AB6747B86}" destId="{8BCF8803-49C1-CA45-8FE6-5B17C9D3D4EC}" srcOrd="0" destOrd="0" presId="urn:microsoft.com/office/officeart/2005/8/layout/process1"/>
    <dgm:cxn modelId="{83923678-703F-7A41-9DD8-A8980776B07F}" type="presOf" srcId="{77629E18-1A49-5A4B-AA46-593C8E326D98}" destId="{2C3A4AA5-4808-0F45-ACDF-E6EC45875A69}" srcOrd="1" destOrd="0" presId="urn:microsoft.com/office/officeart/2005/8/layout/process1"/>
    <dgm:cxn modelId="{F2493C73-21A3-D84A-81D8-DEA57670C30D}" type="presOf" srcId="{CB3BBB94-987D-B348-A916-085DBF751F8A}" destId="{61B78532-84AA-F749-B10E-390984BDED35}" srcOrd="0" destOrd="0" presId="urn:microsoft.com/office/officeart/2005/8/layout/process1"/>
    <dgm:cxn modelId="{F5E29C17-3A69-3943-A539-C0E6AB4AAE69}" type="presOf" srcId="{77629E18-1A49-5A4B-AA46-593C8E326D98}" destId="{AF64BCC3-E116-8C46-B22D-8918197E6F7D}" srcOrd="0" destOrd="0" presId="urn:microsoft.com/office/officeart/2005/8/layout/process1"/>
    <dgm:cxn modelId="{D9CE7413-ED19-644B-9A3E-7EC5BCBCBB38}" srcId="{9291A8DD-45D1-F042-8F00-C2B59B33015F}" destId="{2B7BCB57-82D9-294E-BCE4-C3FE435786C7}" srcOrd="0" destOrd="0" parTransId="{CDA87FE8-D566-9949-A995-5A24E62CD2C8}" sibTransId="{CB3BBB94-987D-B348-A916-085DBF751F8A}"/>
    <dgm:cxn modelId="{F9BC34B1-EA68-C74E-B5F0-18FED20FF966}" type="presOf" srcId="{FD3F3C3C-751D-C54D-B2F8-761C8772C7D4}" destId="{77B2A897-91DB-A540-832A-3593DB62702F}" srcOrd="0" destOrd="0" presId="urn:microsoft.com/office/officeart/2005/8/layout/process1"/>
    <dgm:cxn modelId="{FF524048-8EC4-2044-9116-CAAF32C26563}" type="presOf" srcId="{FD3F3C3C-751D-C54D-B2F8-761C8772C7D4}" destId="{81F4B0E8-4805-3B49-8059-B4E51262C2E5}" srcOrd="1" destOrd="0" presId="urn:microsoft.com/office/officeart/2005/8/layout/process1"/>
    <dgm:cxn modelId="{B7E5103E-0E37-B742-B1CE-79C202299E0C}" type="presOf" srcId="{9291A8DD-45D1-F042-8F00-C2B59B33015F}" destId="{7C94221B-2037-124C-BDFB-3A7F57791A2A}" srcOrd="0" destOrd="0" presId="urn:microsoft.com/office/officeart/2005/8/layout/process1"/>
    <dgm:cxn modelId="{3AED36B6-77A0-6E40-9F07-CD985199B61D}" type="presOf" srcId="{EF5D63CE-2084-7C48-8F39-1A405F4788EC}" destId="{1313C9B8-D178-8D41-9B6C-DDE1D71B5D07}" srcOrd="0" destOrd="0" presId="urn:microsoft.com/office/officeart/2005/8/layout/process1"/>
    <dgm:cxn modelId="{42FD106A-E944-C34F-B9F3-E25C36A1B685}" srcId="{9291A8DD-45D1-F042-8F00-C2B59B33015F}" destId="{3E52CE03-1EF7-6445-BD02-9C434AA05319}" srcOrd="1" destOrd="0" parTransId="{38ADFD39-A63A-FD49-87A8-7E51E0B43CEB}" sibTransId="{77629E18-1A49-5A4B-AA46-593C8E326D98}"/>
    <dgm:cxn modelId="{443DA847-68FF-324E-8AF5-B524B9DBD4BE}" type="presParOf" srcId="{7C94221B-2037-124C-BDFB-3A7F57791A2A}" destId="{B6B61675-49AB-A241-A272-36313C19F99F}" srcOrd="0" destOrd="0" presId="urn:microsoft.com/office/officeart/2005/8/layout/process1"/>
    <dgm:cxn modelId="{1EA69922-EE36-2E42-8DA0-FF8EDD8B53D8}" type="presParOf" srcId="{7C94221B-2037-124C-BDFB-3A7F57791A2A}" destId="{61B78532-84AA-F749-B10E-390984BDED35}" srcOrd="1" destOrd="0" presId="urn:microsoft.com/office/officeart/2005/8/layout/process1"/>
    <dgm:cxn modelId="{F33BBCDC-5F32-D74C-9419-9B92E34E4989}" type="presParOf" srcId="{61B78532-84AA-F749-B10E-390984BDED35}" destId="{B4E27CB9-E7C0-EA4D-B2B5-4ADE7F58B2F2}" srcOrd="0" destOrd="0" presId="urn:microsoft.com/office/officeart/2005/8/layout/process1"/>
    <dgm:cxn modelId="{EBCFF81F-3096-EC4C-ACCD-6E6AD888A0A3}" type="presParOf" srcId="{7C94221B-2037-124C-BDFB-3A7F57791A2A}" destId="{7B4D8A4F-45DD-3741-8B89-1B7A10DE5C9B}" srcOrd="2" destOrd="0" presId="urn:microsoft.com/office/officeart/2005/8/layout/process1"/>
    <dgm:cxn modelId="{D3C87F0C-B4C1-DB43-81AB-4006C881C001}" type="presParOf" srcId="{7C94221B-2037-124C-BDFB-3A7F57791A2A}" destId="{AF64BCC3-E116-8C46-B22D-8918197E6F7D}" srcOrd="3" destOrd="0" presId="urn:microsoft.com/office/officeart/2005/8/layout/process1"/>
    <dgm:cxn modelId="{14608027-5C5D-214A-9C0B-16A35B9C3321}" type="presParOf" srcId="{AF64BCC3-E116-8C46-B22D-8918197E6F7D}" destId="{2C3A4AA5-4808-0F45-ACDF-E6EC45875A69}" srcOrd="0" destOrd="0" presId="urn:microsoft.com/office/officeart/2005/8/layout/process1"/>
    <dgm:cxn modelId="{133A11FE-64A8-AD4C-A4F2-C6F3497FEB9C}" type="presParOf" srcId="{7C94221B-2037-124C-BDFB-3A7F57791A2A}" destId="{1313C9B8-D178-8D41-9B6C-DDE1D71B5D07}" srcOrd="4" destOrd="0" presId="urn:microsoft.com/office/officeart/2005/8/layout/process1"/>
    <dgm:cxn modelId="{0C8F2C22-A40B-594B-9A73-66FEABFE9A65}" type="presParOf" srcId="{7C94221B-2037-124C-BDFB-3A7F57791A2A}" destId="{77B2A897-91DB-A540-832A-3593DB62702F}" srcOrd="5" destOrd="0" presId="urn:microsoft.com/office/officeart/2005/8/layout/process1"/>
    <dgm:cxn modelId="{3BD4D76D-DC92-9F4A-BB5C-1859250CA2E3}" type="presParOf" srcId="{77B2A897-91DB-A540-832A-3593DB62702F}" destId="{81F4B0E8-4805-3B49-8059-B4E51262C2E5}" srcOrd="0" destOrd="0" presId="urn:microsoft.com/office/officeart/2005/8/layout/process1"/>
    <dgm:cxn modelId="{CC63F118-7F13-9E4D-9AD5-EF6D8912A794}" type="presParOf" srcId="{7C94221B-2037-124C-BDFB-3A7F57791A2A}" destId="{33396D86-A317-E541-B18F-B5DB2F91EDFF}" srcOrd="6" destOrd="0" presId="urn:microsoft.com/office/officeart/2005/8/layout/process1"/>
    <dgm:cxn modelId="{B5D23382-3590-514F-9043-ACEC034F8BE8}" type="presParOf" srcId="{7C94221B-2037-124C-BDFB-3A7F57791A2A}" destId="{9C86A7B2-5FE3-924C-89EB-B56ED049AE92}" srcOrd="7" destOrd="0" presId="urn:microsoft.com/office/officeart/2005/8/layout/process1"/>
    <dgm:cxn modelId="{62B3C96B-A45F-8444-A5F8-DD60A29C1E90}" type="presParOf" srcId="{9C86A7B2-5FE3-924C-89EB-B56ED049AE92}" destId="{0A025E71-02C4-DA43-9127-E86C4C8BA3AB}" srcOrd="0" destOrd="0" presId="urn:microsoft.com/office/officeart/2005/8/layout/process1"/>
    <dgm:cxn modelId="{1AA8C050-4D15-8942-9922-0447C7BA1EE7}" type="presParOf" srcId="{7C94221B-2037-124C-BDFB-3A7F57791A2A}" destId="{8BCF8803-49C1-CA45-8FE6-5B17C9D3D4EC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B61675-49AB-A241-A272-36313C19F99F}">
      <dsp:nvSpPr>
        <dsp:cNvPr id="0" name=""/>
        <dsp:cNvSpPr/>
      </dsp:nvSpPr>
      <dsp:spPr>
        <a:xfrm>
          <a:off x="4018" y="1889274"/>
          <a:ext cx="1245691" cy="7474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Donator</a:t>
          </a:r>
          <a:endParaRPr lang="en-US" sz="1400" kern="1200" dirty="0"/>
        </a:p>
      </dsp:txBody>
      <dsp:txXfrm>
        <a:off x="25909" y="1911165"/>
        <a:ext cx="1201909" cy="703632"/>
      </dsp:txXfrm>
    </dsp:sp>
    <dsp:sp modelId="{61B78532-84AA-F749-B10E-390984BDED35}">
      <dsp:nvSpPr>
        <dsp:cNvPr id="0" name=""/>
        <dsp:cNvSpPr/>
      </dsp:nvSpPr>
      <dsp:spPr>
        <a:xfrm>
          <a:off x="1374278" y="2108515"/>
          <a:ext cx="264086" cy="30893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1374278" y="2170301"/>
        <a:ext cx="184860" cy="185359"/>
      </dsp:txXfrm>
    </dsp:sp>
    <dsp:sp modelId="{7B4D8A4F-45DD-3741-8B89-1B7A10DE5C9B}">
      <dsp:nvSpPr>
        <dsp:cNvPr id="0" name=""/>
        <dsp:cNvSpPr/>
      </dsp:nvSpPr>
      <dsp:spPr>
        <a:xfrm>
          <a:off x="1747986" y="1889274"/>
          <a:ext cx="1245691" cy="7474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err="1" smtClean="0"/>
            <a:t>Arkiv</a:t>
          </a:r>
          <a:endParaRPr lang="en-US" sz="1400" kern="1200" dirty="0"/>
        </a:p>
      </dsp:txBody>
      <dsp:txXfrm>
        <a:off x="1769877" y="1911165"/>
        <a:ext cx="1201909" cy="703632"/>
      </dsp:txXfrm>
    </dsp:sp>
    <dsp:sp modelId="{AF64BCC3-E116-8C46-B22D-8918197E6F7D}">
      <dsp:nvSpPr>
        <dsp:cNvPr id="0" name=""/>
        <dsp:cNvSpPr/>
      </dsp:nvSpPr>
      <dsp:spPr>
        <a:xfrm>
          <a:off x="3118246" y="2108515"/>
          <a:ext cx="264086" cy="30893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3118246" y="2170301"/>
        <a:ext cx="184860" cy="185359"/>
      </dsp:txXfrm>
    </dsp:sp>
    <dsp:sp modelId="{1313C9B8-D178-8D41-9B6C-DDE1D71B5D07}">
      <dsp:nvSpPr>
        <dsp:cNvPr id="0" name=""/>
        <dsp:cNvSpPr/>
      </dsp:nvSpPr>
      <dsp:spPr>
        <a:xfrm>
          <a:off x="3491954" y="1889274"/>
          <a:ext cx="1245691" cy="7474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err="1" smtClean="0"/>
            <a:t>Skivavbildning</a:t>
          </a:r>
          <a:endParaRPr lang="en-US" sz="1400" kern="1200" dirty="0" smtClean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Metadata</a:t>
          </a:r>
          <a:endParaRPr lang="en-US" sz="1400" kern="1200" dirty="0"/>
        </a:p>
      </dsp:txBody>
      <dsp:txXfrm>
        <a:off x="3513845" y="1911165"/>
        <a:ext cx="1201909" cy="703632"/>
      </dsp:txXfrm>
    </dsp:sp>
    <dsp:sp modelId="{77B2A897-91DB-A540-832A-3593DB62702F}">
      <dsp:nvSpPr>
        <dsp:cNvPr id="0" name=""/>
        <dsp:cNvSpPr/>
      </dsp:nvSpPr>
      <dsp:spPr>
        <a:xfrm>
          <a:off x="4862214" y="2108515"/>
          <a:ext cx="264086" cy="30893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4862214" y="2170301"/>
        <a:ext cx="184860" cy="185359"/>
      </dsp:txXfrm>
    </dsp:sp>
    <dsp:sp modelId="{33396D86-A317-E541-B18F-B5DB2F91EDFF}">
      <dsp:nvSpPr>
        <dsp:cNvPr id="0" name=""/>
        <dsp:cNvSpPr/>
      </dsp:nvSpPr>
      <dsp:spPr>
        <a:xfrm>
          <a:off x="5235922" y="1889274"/>
          <a:ext cx="1245691" cy="7474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err="1" smtClean="0"/>
            <a:t>Repositorium</a:t>
          </a:r>
          <a:endParaRPr lang="en-US" sz="1400" kern="1200" dirty="0"/>
        </a:p>
      </dsp:txBody>
      <dsp:txXfrm>
        <a:off x="5257813" y="1911165"/>
        <a:ext cx="1201909" cy="703632"/>
      </dsp:txXfrm>
    </dsp:sp>
    <dsp:sp modelId="{9C86A7B2-5FE3-924C-89EB-B56ED049AE92}">
      <dsp:nvSpPr>
        <dsp:cNvPr id="0" name=""/>
        <dsp:cNvSpPr/>
      </dsp:nvSpPr>
      <dsp:spPr>
        <a:xfrm>
          <a:off x="6606182" y="2108515"/>
          <a:ext cx="264086" cy="30893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6606182" y="2170301"/>
        <a:ext cx="184860" cy="185359"/>
      </dsp:txXfrm>
    </dsp:sp>
    <dsp:sp modelId="{8BCF8803-49C1-CA45-8FE6-5B17C9D3D4EC}">
      <dsp:nvSpPr>
        <dsp:cNvPr id="0" name=""/>
        <dsp:cNvSpPr/>
      </dsp:nvSpPr>
      <dsp:spPr>
        <a:xfrm>
          <a:off x="6979890" y="1889274"/>
          <a:ext cx="1245691" cy="7474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Forskare</a:t>
          </a:r>
          <a:endParaRPr lang="en-US" sz="1400" kern="1200" dirty="0"/>
        </a:p>
      </dsp:txBody>
      <dsp:txXfrm>
        <a:off x="7001781" y="1911165"/>
        <a:ext cx="1201909" cy="7036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51275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C2066F-1A6D-4931-8350-3B66D1ACD1D0}" type="datetimeFigureOut">
              <a:rPr lang="sv-SE" smtClean="0"/>
              <a:t>2014-11-27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9431338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51275" y="9431338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9D4AB-8419-4B93-85E4-B1EABB2886D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150394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2.JPG>
</file>

<file path=ppt/media/image3.jpg>
</file>

<file path=ppt/media/image4.jp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51342" y="0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038DFC-AFD8-BA4D-889C-A8E9E34B1FF2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79927" y="4716661"/>
            <a:ext cx="5439410" cy="446841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9431599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51342" y="9431599"/>
            <a:ext cx="2946347" cy="496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69722-D743-CD4D-A5CB-1933B2223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51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69722-D743-CD4D-A5CB-1933B22232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404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839896-C9BD-4F8E-AF34-8D14DC76C515}" type="slidenum">
              <a:rPr lang="sv-SE" altLang="sv-SE"/>
              <a:pPr/>
              <a:t>13</a:t>
            </a:fld>
            <a:endParaRPr lang="sv-SE" altLang="sv-SE"/>
          </a:p>
        </p:txBody>
      </p:sp>
      <p:sp>
        <p:nvSpPr>
          <p:cNvPr id="2048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55650"/>
            <a:ext cx="4962525" cy="37226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48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641" y="4716477"/>
            <a:ext cx="5439982" cy="446878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sv-SE" dirty="0" smtClean="0"/>
              <a:t>Sammanställning</a:t>
            </a:r>
            <a:r>
              <a:rPr lang="sv-SE" baseline="0" dirty="0" smtClean="0"/>
              <a:t> och sammanknytning av en rad </a:t>
            </a:r>
            <a:r>
              <a:rPr lang="sv-SE" baseline="0" dirty="0" err="1" smtClean="0"/>
              <a:t>open</a:t>
            </a:r>
            <a:r>
              <a:rPr lang="sv-SE" baseline="0" dirty="0" smtClean="0"/>
              <a:t> source programvaror</a:t>
            </a:r>
          </a:p>
          <a:p>
            <a:r>
              <a:rPr lang="en-US" dirty="0" smtClean="0"/>
              <a:t>School of Information and Library Science at the University of North Carolina (SLIS)</a:t>
            </a:r>
          </a:p>
          <a:p>
            <a:r>
              <a:rPr lang="en-US" dirty="0" smtClean="0"/>
              <a:t>Maryland Institute for Technology in the Humanities (MITH)</a:t>
            </a:r>
          </a:p>
          <a:p>
            <a:r>
              <a:rPr lang="en-US" dirty="0" err="1" smtClean="0"/>
              <a:t>Expertpanel</a:t>
            </a:r>
            <a:r>
              <a:rPr lang="en-US" dirty="0" smtClean="0"/>
              <a:t> </a:t>
            </a:r>
            <a:r>
              <a:rPr lang="en-US" dirty="0" err="1" smtClean="0"/>
              <a:t>bl</a:t>
            </a:r>
            <a:r>
              <a:rPr lang="en-US" baseline="0" dirty="0" smtClean="0"/>
              <a:t> a </a:t>
            </a:r>
            <a:r>
              <a:rPr lang="en-US" dirty="0" smtClean="0"/>
              <a:t>Library of Congress , British Library</a:t>
            </a:r>
          </a:p>
          <a:p>
            <a:r>
              <a:rPr lang="en-US" dirty="0" err="1" smtClean="0"/>
              <a:t>Senaste</a:t>
            </a:r>
            <a:r>
              <a:rPr lang="en-US" smtClean="0"/>
              <a:t> version 1.1</a:t>
            </a:r>
            <a:endParaRPr lang="sv-SE" dirty="0" smtClean="0"/>
          </a:p>
          <a:p>
            <a:r>
              <a:rPr lang="sv-SE" baseline="0" dirty="0" smtClean="0"/>
              <a:t>Relativt lättanvänt, snabbt att komma igång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12483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211E3ED-E64C-4FBD-9A29-978EB3CDB803}" type="slidenum">
              <a:rPr lang="sv-SE" altLang="sv-SE"/>
              <a:pPr/>
              <a:t>14</a:t>
            </a:fld>
            <a:endParaRPr lang="sv-SE" altLang="sv-SE"/>
          </a:p>
        </p:txBody>
      </p:sp>
      <p:sp>
        <p:nvSpPr>
          <p:cNvPr id="2150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55650"/>
            <a:ext cx="4962525" cy="37226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0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641" y="4716477"/>
            <a:ext cx="5439982" cy="446878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sv-SE" altLang="sv-SE" dirty="0" smtClean="0"/>
              <a:t>Samson </a:t>
            </a:r>
            <a:r>
              <a:rPr lang="sv-SE" altLang="sv-SE" dirty="0" err="1" smtClean="0"/>
              <a:t>Garfinkel</a:t>
            </a:r>
            <a:r>
              <a:rPr lang="sv-SE" altLang="sv-SE" dirty="0" smtClean="0"/>
              <a:t> </a:t>
            </a:r>
            <a:r>
              <a:rPr lang="sv-SE" altLang="sv-SE" dirty="0" err="1" smtClean="0"/>
              <a:t>criminal</a:t>
            </a:r>
            <a:r>
              <a:rPr lang="sv-SE" altLang="sv-SE" dirty="0" smtClean="0"/>
              <a:t> </a:t>
            </a:r>
            <a:r>
              <a:rPr lang="sv-SE" altLang="sv-SE" dirty="0" err="1" smtClean="0"/>
              <a:t>forensics</a:t>
            </a:r>
            <a:endParaRPr lang="sv-SE" altLang="sv-SE" dirty="0" smtClean="0"/>
          </a:p>
          <a:p>
            <a:r>
              <a:rPr lang="sv-S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fiwalk</a:t>
            </a:r>
            <a:endParaRPr lang="sv-SE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sv-S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Bulk </a:t>
            </a:r>
            <a:r>
              <a:rPr lang="sv-S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Extractor</a:t>
            </a:r>
            <a:endParaRPr lang="sv-SE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sv-SE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 </a:t>
            </a:r>
            <a:r>
              <a:rPr lang="sv-S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Forensics</a:t>
            </a:r>
            <a:r>
              <a:rPr lang="sv-S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XML (DFXML) metadata </a:t>
            </a:r>
          </a:p>
          <a:p>
            <a:endParaRPr lang="sv-SE" altLang="sv-SE" dirty="0"/>
          </a:p>
        </p:txBody>
      </p:sp>
    </p:spTree>
    <p:extLst>
      <p:ext uri="{BB962C8B-B14F-4D97-AF65-F5344CB8AC3E}">
        <p14:creationId xmlns:p14="http://schemas.microsoft.com/office/powerpoint/2010/main" val="2303621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2F78750-EF9B-4105-92D7-A660541D8260}" type="slidenum">
              <a:rPr lang="sv-SE" altLang="sv-SE"/>
              <a:pPr/>
              <a:t>15</a:t>
            </a:fld>
            <a:endParaRPr lang="sv-SE" altLang="sv-SE"/>
          </a:p>
        </p:txBody>
      </p:sp>
      <p:sp>
        <p:nvSpPr>
          <p:cNvPr id="22529" name="Text Box 1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582549" y="535194"/>
            <a:ext cx="5439982" cy="1671481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6167" rIns="0" bIns="0"/>
          <a:lstStyle/>
          <a:p>
            <a:pPr marL="197872" indent="-196418">
              <a:lnSpc>
                <a:spcPct val="93000"/>
              </a:lnSpc>
              <a:spcBef>
                <a:spcPct val="0"/>
              </a:spcBef>
              <a:tabLst>
                <a:tab pos="663454" algn="l"/>
                <a:tab pos="1326909" algn="l"/>
                <a:tab pos="1990363" algn="l"/>
                <a:tab pos="2653817" algn="l"/>
                <a:tab pos="3317272" algn="l"/>
                <a:tab pos="3980726" algn="l"/>
                <a:tab pos="4644180" algn="l"/>
                <a:tab pos="5307635" algn="l"/>
              </a:tabLst>
            </a:pPr>
            <a:endParaRPr lang="sv-SE" altLang="sv-SE" sz="1800" dirty="0">
              <a:latin typeface="Arial" charset="0"/>
              <a:ea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83189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2F78750-EF9B-4105-92D7-A660541D8260}" type="slidenum">
              <a:rPr lang="sv-SE" altLang="sv-SE"/>
              <a:pPr/>
              <a:t>16</a:t>
            </a:fld>
            <a:endParaRPr lang="sv-SE" altLang="sv-SE"/>
          </a:p>
        </p:txBody>
      </p:sp>
      <p:sp>
        <p:nvSpPr>
          <p:cNvPr id="22529" name="Text Box 1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582549" y="535194"/>
            <a:ext cx="5439982" cy="1671481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6167" rIns="0" bIns="0"/>
          <a:lstStyle/>
          <a:p>
            <a:pPr marL="197872" indent="-196418">
              <a:lnSpc>
                <a:spcPct val="93000"/>
              </a:lnSpc>
              <a:spcBef>
                <a:spcPct val="0"/>
              </a:spcBef>
              <a:tabLst>
                <a:tab pos="663454" algn="l"/>
                <a:tab pos="1326909" algn="l"/>
                <a:tab pos="1990363" algn="l"/>
                <a:tab pos="2653817" algn="l"/>
                <a:tab pos="3317272" algn="l"/>
                <a:tab pos="3980726" algn="l"/>
                <a:tab pos="4644180" algn="l"/>
                <a:tab pos="5307635" algn="l"/>
              </a:tabLst>
            </a:pPr>
            <a:endParaRPr lang="sv-SE" altLang="sv-SE" sz="1800" dirty="0">
              <a:latin typeface="Arial" charset="0"/>
              <a:ea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8318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Pappersarkiven</a:t>
            </a:r>
            <a:r>
              <a:rPr lang="en-US" dirty="0" smtClean="0"/>
              <a:t>, </a:t>
            </a:r>
            <a:r>
              <a:rPr lang="en-US" baseline="0" dirty="0" err="1" smtClean="0"/>
              <a:t>våra</a:t>
            </a:r>
            <a:r>
              <a:rPr lang="en-US" baseline="0" dirty="0" smtClean="0"/>
              <a:t> “</a:t>
            </a:r>
            <a:r>
              <a:rPr lang="en-US" baseline="0" dirty="0" err="1" smtClean="0"/>
              <a:t>klassiska</a:t>
            </a:r>
            <a:r>
              <a:rPr lang="en-US" baseline="0" dirty="0" smtClean="0"/>
              <a:t>” </a:t>
            </a:r>
            <a:r>
              <a:rPr lang="en-US" baseline="0" dirty="0" err="1" smtClean="0"/>
              <a:t>arkiv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innehåller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ofta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blandning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av</a:t>
            </a:r>
            <a:r>
              <a:rPr lang="en-US" baseline="0" dirty="0" smtClean="0"/>
              <a:t> material: </a:t>
            </a:r>
            <a:r>
              <a:rPr lang="en-US" baseline="0" dirty="0" err="1" smtClean="0"/>
              <a:t>handskrivna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manuskript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korrespondens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fotografier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glasplåtar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påsiktskopior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negativ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positiv</a:t>
            </a:r>
            <a:r>
              <a:rPr lang="en-US" baseline="0" dirty="0" smtClean="0"/>
              <a:t>) men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även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innehålla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artefakter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konst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priser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kläder</a:t>
            </a:r>
            <a:r>
              <a:rPr lang="en-US" baseline="0" dirty="0" smtClean="0"/>
              <a:t> etc. </a:t>
            </a:r>
            <a:r>
              <a:rPr lang="en-US" baseline="0" dirty="0" err="1" smtClean="0"/>
              <a:t>Det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är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arkiven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som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är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att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dem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som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ordnar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förtecknar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gör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tillgängliga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för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forskning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Ett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digitalt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arkiv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är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ett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arkiv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enbart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består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digitala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dokument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Det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worddokument</a:t>
            </a:r>
            <a:r>
              <a:rPr lang="en-US" baseline="0" dirty="0" smtClean="0"/>
              <a:t>, power point </a:t>
            </a:r>
            <a:r>
              <a:rPr lang="en-US" baseline="0" dirty="0" err="1" smtClean="0"/>
              <a:t>presenationer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excelblad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Det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lika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gärna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samma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typ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dokument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skrivet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Wordperfect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Indesign</a:t>
            </a:r>
            <a:r>
              <a:rPr lang="en-US" baseline="0" dirty="0" smtClean="0"/>
              <a:t>, Page maker, Pages, </a:t>
            </a:r>
            <a:r>
              <a:rPr lang="en-US" baseline="0" dirty="0" err="1" smtClean="0"/>
              <a:t>Notpad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Det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fotografier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jpeg, tiff, </a:t>
            </a:r>
            <a:r>
              <a:rPr lang="en-US" baseline="0" dirty="0" err="1" smtClean="0"/>
              <a:t>png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eller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ett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råformat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Det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ljudfiler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wav, mp3, </a:t>
            </a:r>
            <a:r>
              <a:rPr lang="en-US" baseline="0" dirty="0" err="1" smtClean="0"/>
              <a:t>aiff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osv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osv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Det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är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gemensamt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för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är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att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kräver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både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anpassad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hårdvara</a:t>
            </a:r>
            <a:r>
              <a:rPr lang="en-US" baseline="0" dirty="0" smtClean="0"/>
              <a:t> (en </a:t>
            </a:r>
            <a:r>
              <a:rPr lang="en-US" baseline="0" dirty="0" err="1" smtClean="0"/>
              <a:t>dator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av</a:t>
            </a:r>
            <a:r>
              <a:rPr lang="en-US" baseline="0" dirty="0" smtClean="0"/>
              <a:t> de format </a:t>
            </a:r>
            <a:r>
              <a:rPr lang="en-US" baseline="0" dirty="0" err="1" smtClean="0"/>
              <a:t>som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använder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idag</a:t>
            </a:r>
            <a:r>
              <a:rPr lang="en-US" baseline="0" dirty="0" smtClean="0"/>
              <a:t>) </a:t>
            </a:r>
            <a:r>
              <a:rPr lang="en-US" baseline="0" dirty="0" err="1" smtClean="0"/>
              <a:t>och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mjukvara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för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kunna</a:t>
            </a:r>
            <a:r>
              <a:rPr lang="en-US" baseline="0" dirty="0" smtClean="0"/>
              <a:t> visas </a:t>
            </a:r>
            <a:r>
              <a:rPr lang="en-US" baseline="0" dirty="0" err="1" smtClean="0"/>
              <a:t>och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är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naturligtvis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oerhörd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utmaning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för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framtiden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Slutligen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har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hybridarkiven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dvs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som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både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består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traditionella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fysiska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arkiv</a:t>
            </a:r>
            <a:r>
              <a:rPr lang="en-US" baseline="0" dirty="0" smtClean="0"/>
              <a:t> men med </a:t>
            </a:r>
            <a:r>
              <a:rPr lang="en-US" baseline="0" dirty="0" err="1" smtClean="0"/>
              <a:t>allt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större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inslag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digitalt</a:t>
            </a:r>
            <a:r>
              <a:rPr lang="en-US" baseline="0" dirty="0" smtClean="0"/>
              <a:t> material </a:t>
            </a:r>
            <a:r>
              <a:rPr lang="en-US" baseline="0" dirty="0" err="1" smtClean="0"/>
              <a:t>på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olika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medier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Det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är</a:t>
            </a:r>
            <a:r>
              <a:rPr lang="en-US" baseline="0" dirty="0" smtClean="0"/>
              <a:t> den </a:t>
            </a:r>
            <a:r>
              <a:rPr lang="en-US" baseline="0" dirty="0" err="1" smtClean="0"/>
              <a:t>typ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arkiv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som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står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inför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hantera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Utmaningen</a:t>
            </a:r>
            <a:r>
              <a:rPr lang="en-US" baseline="0" dirty="0" smtClean="0"/>
              <a:t> med </a:t>
            </a:r>
            <a:r>
              <a:rPr lang="en-US" baseline="0" dirty="0" err="1" smtClean="0"/>
              <a:t>dessa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är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krävs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både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teknisk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kompetens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arkivkompetens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för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kunna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ordnas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upp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bevara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tillgängliggöra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dessa</a:t>
            </a:r>
            <a:r>
              <a:rPr lang="en-US" baseline="0" dirty="0" smtClean="0"/>
              <a:t>.  </a:t>
            </a:r>
            <a:r>
              <a:rPr lang="en-US" baseline="0" dirty="0" err="1" smtClean="0"/>
              <a:t>och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dessutom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måste</a:t>
            </a:r>
            <a:r>
              <a:rPr lang="en-US" baseline="0" dirty="0" smtClean="0"/>
              <a:t> vi ta </a:t>
            </a:r>
            <a:r>
              <a:rPr lang="en-US" baseline="0" dirty="0" err="1" smtClean="0"/>
              <a:t>fram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någon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av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gemensam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arkivstuktur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där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användas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för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hitta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båda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arkiven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69722-D743-CD4D-A5CB-1933B222321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192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Det digitala materialet i personarkiven finns</a:t>
            </a:r>
            <a:r>
              <a:rPr lang="sv-SE" baseline="0" dirty="0" smtClean="0"/>
              <a:t> många gånger på olika fysiska bärare, disketter, cd/</a:t>
            </a:r>
            <a:r>
              <a:rPr lang="sv-SE" baseline="0" dirty="0" err="1" smtClean="0"/>
              <a:t>dvd-skivor</a:t>
            </a:r>
            <a:r>
              <a:rPr lang="sv-SE" baseline="0" dirty="0" smtClean="0"/>
              <a:t>, hårddiskar. Hur tar vi på bästa sätt vara på den information som finns om mediet i sig: noterat på disketten, cd-skivan etc., utifrån objektets placering i arkivet, beteckningar på datorer </a:t>
            </a:r>
            <a:r>
              <a:rPr lang="sv-SE" baseline="0" dirty="0" err="1" smtClean="0"/>
              <a:t>etc</a:t>
            </a:r>
            <a:r>
              <a:rPr lang="sv-SE" baseline="0" dirty="0" smtClean="0"/>
              <a:t> (pc/</a:t>
            </a:r>
            <a:r>
              <a:rPr lang="sv-SE" baseline="0" dirty="0" err="1" smtClean="0"/>
              <a:t>mac</a:t>
            </a:r>
            <a:r>
              <a:rPr lang="sv-SE" baseline="0" dirty="0" smtClean="0"/>
              <a:t>, tidsperiod ?), muntliga uppgifter etc.</a:t>
            </a:r>
          </a:p>
          <a:p>
            <a:r>
              <a:rPr lang="sv-SE" baseline="0" dirty="0" smtClean="0"/>
              <a:t>Hur kombinerar vi dessa uppgifter med den information vi kan få fram genom att analysera innehållet på (skivavbildningar av) disketterna, hårddiskarna etc.</a:t>
            </a:r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69722-D743-CD4D-A5CB-1933B22232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794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Därför</a:t>
            </a:r>
            <a:r>
              <a:rPr lang="en-US" dirty="0" smtClean="0"/>
              <a:t> </a:t>
            </a:r>
            <a:r>
              <a:rPr lang="en-US" dirty="0" err="1" smtClean="0"/>
              <a:t>startade</a:t>
            </a:r>
            <a:r>
              <a:rPr lang="en-US" dirty="0" smtClean="0"/>
              <a:t> vi </a:t>
            </a:r>
            <a:r>
              <a:rPr lang="en-US" dirty="0" err="1" smtClean="0"/>
              <a:t>ett</a:t>
            </a:r>
            <a:r>
              <a:rPr lang="en-US" dirty="0" smtClean="0"/>
              <a:t> </a:t>
            </a:r>
            <a:r>
              <a:rPr lang="en-US" dirty="0" err="1" smtClean="0"/>
              <a:t>projekt</a:t>
            </a:r>
            <a:r>
              <a:rPr lang="en-US" dirty="0" smtClean="0"/>
              <a:t> </a:t>
            </a:r>
            <a:r>
              <a:rPr lang="en-US" dirty="0" err="1" smtClean="0"/>
              <a:t>för</a:t>
            </a:r>
            <a:r>
              <a:rPr lang="en-US" dirty="0" smtClean="0"/>
              <a:t> </a:t>
            </a:r>
            <a:r>
              <a:rPr lang="en-US" dirty="0" err="1" smtClean="0"/>
              <a:t>att</a:t>
            </a:r>
            <a:r>
              <a:rPr lang="en-US" dirty="0" smtClean="0"/>
              <a:t> </a:t>
            </a:r>
            <a:r>
              <a:rPr lang="en-US" dirty="0" err="1" smtClean="0"/>
              <a:t>komma</a:t>
            </a:r>
            <a:r>
              <a:rPr lang="en-US" dirty="0" smtClean="0"/>
              <a:t> </a:t>
            </a:r>
            <a:r>
              <a:rPr lang="en-US" dirty="0" err="1" smtClean="0"/>
              <a:t>igång</a:t>
            </a:r>
            <a:r>
              <a:rPr lang="en-US" dirty="0" smtClean="0"/>
              <a:t> med </a:t>
            </a:r>
            <a:r>
              <a:rPr lang="en-US" dirty="0" err="1" smtClean="0"/>
              <a:t>att</a:t>
            </a:r>
            <a:r>
              <a:rPr lang="en-US" dirty="0" smtClean="0"/>
              <a:t> </a:t>
            </a:r>
            <a:r>
              <a:rPr lang="en-US" dirty="0" err="1" smtClean="0"/>
              <a:t>hantera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hybridarkiv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våra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verksamheter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Eftersom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problembilden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från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början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visade</a:t>
            </a:r>
            <a:r>
              <a:rPr lang="en-US" baseline="0" dirty="0" smtClean="0"/>
              <a:t> sig </a:t>
            </a:r>
            <a:r>
              <a:rPr lang="en-US" baseline="0" dirty="0" err="1" smtClean="0"/>
              <a:t>vara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väldigt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fick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omgående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göra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begränsningar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som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ville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uppnå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ett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första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projekt</a:t>
            </a:r>
            <a:r>
              <a:rPr lang="en-US" baseline="0" dirty="0" smtClean="0"/>
              <a:t>. </a:t>
            </a:r>
          </a:p>
          <a:p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Syftet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projektet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är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rutiner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metoder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avtal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reglerar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biblioteket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får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hantera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delar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personarkiv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Här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finns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såväl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tekniksa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utmaningar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hantera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avtal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och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även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frågor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etisk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karatär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delar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är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mycket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komplexa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och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innehålla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delar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donatorn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vet om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hen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donerar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och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förhålla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till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Efter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projektets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genomförande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biblioteket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kunna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emot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personarkiv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digital form,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t.ex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underlag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för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förhandla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avtal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reglerar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innehållet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bevaras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vilka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delar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innehållet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kommer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tillåtna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forska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på,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när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Biblioteket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sedan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kunna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stå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för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innehållet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avtalet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metodiskt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behandla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innehållet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så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 på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säkert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trovärdigt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sätt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bevarar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spår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för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framtiden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gör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fysiska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förvärvet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69722-D743-CD4D-A5CB-1933B222321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64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Det är fullt möjligt att se</a:t>
            </a:r>
            <a:r>
              <a:rPr lang="sv-SE" baseline="0" dirty="0" smtClean="0"/>
              <a:t> detta som olika etapper. </a:t>
            </a:r>
            <a:r>
              <a:rPr lang="sv-SE" baseline="0" dirty="0" err="1" smtClean="0"/>
              <a:t>T.ex</a:t>
            </a:r>
            <a:r>
              <a:rPr lang="sv-SE" baseline="0" dirty="0" smtClean="0"/>
              <a:t> att som ett första steg se till att det skapas identiska diskkopior av alla hårddiskar, disketter </a:t>
            </a:r>
            <a:r>
              <a:rPr lang="sv-SE" baseline="0" dirty="0" err="1" smtClean="0"/>
              <a:t>etc</a:t>
            </a:r>
            <a:r>
              <a:rPr lang="sv-SE" baseline="0" dirty="0" smtClean="0"/>
              <a:t> som kan lagras på ett säkert sätt. I ett senare steg kan sedan diskkopiorna analyseras, filer extraheras vid behov mm. Som framgår ovan är analys- och steget där filer extraheras väldigt tidsödande.</a:t>
            </a:r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69722-D743-CD4D-A5CB-1933B22232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7613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Som en del i analysen identifieras alla förekomster av</a:t>
            </a:r>
            <a:r>
              <a:rPr lang="sv-SE" baseline="0" dirty="0" smtClean="0"/>
              <a:t> data – oavsett var på disken dessa data lagras och oavsett om denna information finns i ett raderat dokument, en besökt hemsida, en använd epost-adress etc. Det görs med hjälp av ett slags mönsterigenkänning, dvs allt som </a:t>
            </a:r>
            <a:r>
              <a:rPr lang="sv-SE" b="1" i="1" baseline="0" dirty="0" smtClean="0"/>
              <a:t>ser ut </a:t>
            </a:r>
            <a:r>
              <a:rPr lang="sv-SE" baseline="0" dirty="0" smtClean="0"/>
              <a:t>som ett telefonnummer, en </a:t>
            </a:r>
            <a:r>
              <a:rPr lang="sv-SE" baseline="0" dirty="0" err="1" smtClean="0"/>
              <a:t>epostadress</a:t>
            </a:r>
            <a:r>
              <a:rPr lang="sv-SE" baseline="0" dirty="0" smtClean="0"/>
              <a:t>, ett </a:t>
            </a:r>
            <a:r>
              <a:rPr lang="sv-SE" baseline="0" dirty="0" err="1" smtClean="0"/>
              <a:t>kreditkortnummer</a:t>
            </a:r>
            <a:r>
              <a:rPr lang="sv-SE" baseline="0" dirty="0" smtClean="0"/>
              <a:t>, en </a:t>
            </a:r>
            <a:r>
              <a:rPr lang="sv-SE" baseline="0" dirty="0" err="1" smtClean="0"/>
              <a:t>url</a:t>
            </a:r>
            <a:r>
              <a:rPr lang="sv-SE" baseline="0" dirty="0" smtClean="0"/>
              <a:t>-adress identifieras. Det krävs sedan ytterligare analys för att avgöra om det också är det.</a:t>
            </a:r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69722-D743-CD4D-A5CB-1933B22232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127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Så här tänker vi oss</a:t>
            </a:r>
            <a:r>
              <a:rPr lang="sv-SE" baseline="0" dirty="0" smtClean="0"/>
              <a:t> att processen förenklat ser ut från donator </a:t>
            </a:r>
            <a:r>
              <a:rPr lang="sv-SE" baseline="0" smtClean="0"/>
              <a:t>till forskare</a:t>
            </a:r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69722-D743-CD4D-A5CB-1933B222321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854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839896-C9BD-4F8E-AF34-8D14DC76C515}" type="slidenum">
              <a:rPr lang="sv-SE" altLang="sv-SE"/>
              <a:pPr/>
              <a:t>10</a:t>
            </a:fld>
            <a:endParaRPr lang="sv-SE" altLang="sv-SE"/>
          </a:p>
        </p:txBody>
      </p:sp>
      <p:sp>
        <p:nvSpPr>
          <p:cNvPr id="2048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55650"/>
            <a:ext cx="4962525" cy="37226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48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641" y="4716477"/>
            <a:ext cx="5439982" cy="446878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sv-SE" altLang="sv-SE" dirty="0"/>
          </a:p>
        </p:txBody>
      </p:sp>
    </p:spTree>
    <p:extLst>
      <p:ext uri="{BB962C8B-B14F-4D97-AF65-F5344CB8AC3E}">
        <p14:creationId xmlns:p14="http://schemas.microsoft.com/office/powerpoint/2010/main" val="181248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FDA11B9-A5BF-422F-8318-5688067BDFF8}" type="slidenum">
              <a:rPr lang="sv-SE" altLang="sv-SE"/>
              <a:pPr/>
              <a:t>11</a:t>
            </a:fld>
            <a:endParaRPr lang="sv-SE" altLang="sv-SE"/>
          </a:p>
        </p:txBody>
      </p:sp>
      <p:sp>
        <p:nvSpPr>
          <p:cNvPr id="1945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55650"/>
            <a:ext cx="4962525" cy="37226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945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641" y="4716477"/>
            <a:ext cx="5439982" cy="446878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sv-SE" altLang="sv-SE" dirty="0"/>
          </a:p>
        </p:txBody>
      </p:sp>
    </p:spTree>
    <p:extLst>
      <p:ext uri="{BB962C8B-B14F-4D97-AF65-F5344CB8AC3E}">
        <p14:creationId xmlns:p14="http://schemas.microsoft.com/office/powerpoint/2010/main" val="2383277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en-US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Klicka här för att ändra format på underrubrik i bakgrunden</a:t>
            </a:r>
            <a:endParaRPr lang="en-US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76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US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38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Klicka här för att ändra format</a:t>
            </a:r>
            <a:endParaRPr lang="en-US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78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685800" y="2130425"/>
            <a:ext cx="7770813" cy="1468438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0"/>
          </p:nvPr>
        </p:nvSpPr>
        <p:spPr>
          <a:xfrm>
            <a:off x="457200" y="6356350"/>
            <a:ext cx="2132013" cy="363538"/>
          </a:xfrm>
        </p:spPr>
        <p:txBody>
          <a:bodyPr/>
          <a:lstStyle>
            <a:lvl1pPr>
              <a:defRPr/>
            </a:lvl1pPr>
          </a:lstStyle>
          <a:p>
            <a:r>
              <a:rPr lang="sv-SE" altLang="sv-SE"/>
              <a:t>2014-06-22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idx="11"/>
          </p:nvPr>
        </p:nvSpPr>
        <p:spPr>
          <a:xfrm>
            <a:off x="6553200" y="6356350"/>
            <a:ext cx="2132013" cy="363538"/>
          </a:xfrm>
        </p:spPr>
        <p:txBody>
          <a:bodyPr/>
          <a:lstStyle>
            <a:lvl1pPr>
              <a:defRPr/>
            </a:lvl1pPr>
          </a:lstStyle>
          <a:p>
            <a:fld id="{0407A5FC-EF41-4052-AB3D-710BE072B424}" type="slidenum">
              <a:rPr lang="sv-SE" altLang="sv-SE"/>
              <a:pPr/>
              <a:t>‹#›</a:t>
            </a:fld>
            <a:endParaRPr lang="sv-SE" altLang="sv-SE"/>
          </a:p>
        </p:txBody>
      </p:sp>
    </p:spTree>
    <p:extLst>
      <p:ext uri="{BB962C8B-B14F-4D97-AF65-F5344CB8AC3E}">
        <p14:creationId xmlns:p14="http://schemas.microsoft.com/office/powerpoint/2010/main" val="3198066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US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88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Klicka här för att ändra format</a:t>
            </a:r>
            <a:endParaRPr lang="en-US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549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US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52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Klicka här för att ändra format</a:t>
            </a:r>
            <a:endParaRPr lang="en-US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/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84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US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035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233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Klicka här för att ändra format</a:t>
            </a:r>
            <a:endParaRPr lang="en-US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402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Klicka här för att ändra format</a:t>
            </a:r>
            <a:endParaRPr lang="en-US"/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586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Klicka här för att ändra format</a:t>
            </a:r>
            <a:endParaRPr lang="en-US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9D72D-2A22-244F-8957-F093D8766F40}" type="datetimeFigureOut">
              <a:rPr lang="sv-SE" smtClean="0"/>
              <a:t>2014-11-27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D48B1-F0A8-DC40-88C0-92FB5BA83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036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britishlibrary.typepad.co.uk/digital-scholarship/" TargetMode="External"/><Relationship Id="rId3" Type="http://schemas.openxmlformats.org/officeDocument/2006/relationships/hyperlink" Target="http://www.ub.gu.se/samlingar/handskrift/" TargetMode="External"/><Relationship Id="rId7" Type="http://schemas.openxmlformats.org/officeDocument/2006/relationships/hyperlink" Target="http://www.bitcurator.net/" TargetMode="External"/><Relationship Id="rId2" Type="http://schemas.openxmlformats.org/officeDocument/2006/relationships/hyperlink" Target="http://www.ub.gu.se/samlingar/digita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ub-digit" TargetMode="External"/><Relationship Id="rId5" Type="http://schemas.openxmlformats.org/officeDocument/2006/relationships/hyperlink" Target="http://www.foark.umu.se/samlingar/arkiv" TargetMode="External"/><Relationship Id="rId4" Type="http://schemas.openxmlformats.org/officeDocument/2006/relationships/hyperlink" Target="http://www.foark.umu.se/digitalisering" TargetMode="External"/><Relationship Id="rId9" Type="http://schemas.openxmlformats.org/officeDocument/2006/relationships/hyperlink" Target="http://digitalapersonarkiv.wordpress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45989" y="274638"/>
            <a:ext cx="8526162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Digitala</a:t>
            </a:r>
            <a:r>
              <a:rPr lang="en-US" dirty="0" smtClean="0"/>
              <a:t> </a:t>
            </a:r>
            <a:r>
              <a:rPr lang="en-US" dirty="0" err="1" smtClean="0"/>
              <a:t>personarkiv</a:t>
            </a:r>
            <a:r>
              <a:rPr lang="en-US" dirty="0" smtClean="0"/>
              <a:t> </a:t>
            </a:r>
            <a:r>
              <a:rPr lang="en-US" dirty="0" err="1" smtClean="0"/>
              <a:t>och</a:t>
            </a:r>
            <a:r>
              <a:rPr lang="en-US" dirty="0" smtClean="0"/>
              <a:t> digital forensics</a:t>
            </a:r>
            <a:endParaRPr lang="en-US" dirty="0"/>
          </a:p>
        </p:txBody>
      </p:sp>
      <p:pic>
        <p:nvPicPr>
          <p:cNvPr id="7" name="Platshållare för innehåll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063" y="1600201"/>
            <a:ext cx="6325046" cy="4214664"/>
          </a:xfrm>
        </p:spPr>
      </p:pic>
      <p:sp>
        <p:nvSpPr>
          <p:cNvPr id="8" name="textruta 7"/>
          <p:cNvSpPr txBox="1"/>
          <p:nvPr/>
        </p:nvSpPr>
        <p:spPr>
          <a:xfrm>
            <a:off x="1643063" y="5943600"/>
            <a:ext cx="6325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 smtClean="0"/>
              <a:t>Digitalisera – och sen då? 	Nordiska museet 28.11.2014</a:t>
            </a:r>
          </a:p>
          <a:p>
            <a:r>
              <a:rPr lang="sv-SE" dirty="0" smtClean="0"/>
              <a:t>Lennart Stark, Göteborgs UB	Mats Danielsson, Umeå UB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503880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508000" y="185738"/>
            <a:ext cx="7772400" cy="1274762"/>
          </a:xfrm>
          <a:ln/>
        </p:spPr>
        <p:txBody>
          <a:bodyPr lIns="0" tIns="0" rIns="0" bIns="0" anchor="ctr"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</a:pPr>
            <a:r>
              <a:rPr lang="sv-SE" altLang="sv-SE" dirty="0" smtClean="0"/>
              <a:t>Skiv</a:t>
            </a:r>
            <a:r>
              <a:rPr lang="sv-SE" altLang="sv-SE" sz="4400" dirty="0" smtClean="0"/>
              <a:t>avbildningar </a:t>
            </a:r>
            <a:r>
              <a:rPr lang="sv-SE" altLang="sv-SE" sz="4400" dirty="0"/>
              <a:t>och metadata</a:t>
            </a:r>
          </a:p>
        </p:txBody>
      </p:sp>
      <p:sp>
        <p:nvSpPr>
          <p:cNvPr id="10242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60363" y="1442085"/>
            <a:ext cx="8229600" cy="5248275"/>
          </a:xfrm>
          <a:ln/>
        </p:spPr>
        <p:txBody>
          <a:bodyPr>
            <a:normAutofit/>
          </a:bodyPr>
          <a:lstStyle/>
          <a:p>
            <a:pPr marL="431800" lvl="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/>
              <a:t>Frigöra data från bäraren</a:t>
            </a:r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/>
              <a:t>Skivavbildning - exakt kopia</a:t>
            </a:r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/>
              <a:t>Integritet </a:t>
            </a:r>
            <a:r>
              <a:rPr lang="sv-SE" dirty="0" smtClean="0"/>
              <a:t>– checksumma, </a:t>
            </a:r>
            <a:r>
              <a:rPr lang="sv-SE" dirty="0" err="1" smtClean="0"/>
              <a:t>writeblockers</a:t>
            </a:r>
            <a:endParaRPr lang="sv-SE" dirty="0"/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/>
              <a:t>Dokumentera omständigheterna</a:t>
            </a:r>
          </a:p>
          <a:p>
            <a:pPr marL="431640" lvl="0">
              <a:spcBef>
                <a:spcPts val="799"/>
              </a:spcBef>
              <a:buFont typeface="Wingdings"/>
              <a:buChar char=""/>
              <a:tabLst>
                <a:tab pos="723600" algn="l"/>
                <a:tab pos="1447559" algn="l"/>
                <a:tab pos="2171520" algn="l"/>
                <a:tab pos="2895480" algn="l"/>
                <a:tab pos="3619440" algn="l"/>
                <a:tab pos="4343400" algn="l"/>
                <a:tab pos="5067000" algn="l"/>
                <a:tab pos="5790960" algn="l"/>
                <a:tab pos="6514920" algn="l"/>
                <a:tab pos="7238880" algn="l"/>
                <a:tab pos="7962839" algn="l"/>
              </a:tabLst>
            </a:pPr>
            <a:endParaRPr lang="sv-SE" sz="2400" dirty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/>
              <a:t>Extrahera och analysera </a:t>
            </a:r>
            <a:r>
              <a:rPr lang="sv-SE" dirty="0" smtClean="0"/>
              <a:t>data</a:t>
            </a:r>
            <a:endParaRPr lang="sv-SE" dirty="0"/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 smtClean="0"/>
              <a:t>Katalogstrukturer,  filer</a:t>
            </a:r>
            <a:endParaRPr lang="sv-SE" dirty="0"/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/>
              <a:t>Innehåll i filer, raderade filer</a:t>
            </a:r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sv-SE" altLang="sv-SE" dirty="0"/>
          </a:p>
          <a:p>
            <a:pPr marL="0" indent="107950">
              <a:buClrTx/>
              <a:buSzTx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sv-SE" altLang="sv-SE" dirty="0"/>
          </a:p>
        </p:txBody>
      </p:sp>
    </p:spTree>
    <p:extLst>
      <p:ext uri="{BB962C8B-B14F-4D97-AF65-F5344CB8AC3E}">
        <p14:creationId xmlns:p14="http://schemas.microsoft.com/office/powerpoint/2010/main" val="11137391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2130425"/>
            <a:ext cx="7772400" cy="1470025"/>
          </a:xfrm>
          <a:ln/>
        </p:spPr>
        <p:txBody>
          <a:bodyPr lIns="0" tIns="0" rIns="0" bIns="0" anchor="ctr"/>
          <a:lstStyle/>
          <a:p>
            <a:endParaRPr lang="sv-SE"/>
          </a:p>
        </p:txBody>
      </p:sp>
      <p:graphicFrame>
        <p:nvGraphicFramePr>
          <p:cNvPr id="9218" name="Group 2"/>
          <p:cNvGraphicFramePr>
            <a:graphicFrameLocks noGrp="1"/>
          </p:cNvGraphicFramePr>
          <p:nvPr/>
        </p:nvGraphicFramePr>
        <p:xfrm>
          <a:off x="457200" y="1604963"/>
          <a:ext cx="8231188" cy="4996584"/>
        </p:xfrm>
        <a:graphic>
          <a:graphicData uri="http://schemas.openxmlformats.org/drawingml/2006/table">
            <a:tbl>
              <a:tblPr/>
              <a:tblGrid>
                <a:gridCol w="4116388"/>
                <a:gridCol w="4114800"/>
              </a:tblGrid>
              <a:tr h="4962525">
                <a:tc>
                  <a:txBody>
                    <a:bodyPr/>
                    <a:lstStyle>
                      <a:lvl1pPr>
                        <a:lnSpc>
                          <a:spcPct val="102000"/>
                        </a:lnSpc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1pPr>
                      <a:lvl2pPr>
                        <a:lnSpc>
                          <a:spcPct val="102000"/>
                        </a:lnSpc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2pPr>
                      <a:lvl3pPr>
                        <a:lnSpc>
                          <a:spcPct val="102000"/>
                        </a:lnSpc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3pPr>
                      <a:lvl4pPr>
                        <a:lnSpc>
                          <a:spcPct val="102000"/>
                        </a:lnSpc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4pPr>
                      <a:lvl5pPr>
                        <a:lnSpc>
                          <a:spcPct val="102000"/>
                        </a:lnSpc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5pPr>
                      <a:lvl6pPr marL="2514600" indent="-228600" defTabSz="449263" fontAlgn="base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6pPr>
                      <a:lvl7pPr marL="2971800" indent="-228600" defTabSz="449263" fontAlgn="base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7pPr>
                      <a:lvl8pPr marL="3429000" indent="-228600" defTabSz="449263" fontAlgn="base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8pPr>
                      <a:lvl9pPr marL="3886200" indent="-228600" defTabSz="449263" fontAlgn="base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9pPr>
                    </a:lstStyle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SATA HDD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SATA SSD</a:t>
                      </a: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 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IDE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SCSI (50-, 68-, 80-pin)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SAS (SCSI eller SATA generellt, serverdiskar)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FC Fiber Channel (Serverdiskar)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RLL (Äldre hårddiskar) – Mer komplext att analysera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MFM (Äldre hårddiskar) – Mer komplext att analysera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33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USB-sticka</a:t>
                      </a: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 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USB-</a:t>
                      </a:r>
                      <a:r>
                        <a:rPr kumimoji="0" lang="sv-SE" altLang="sv-SE" sz="15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hdd</a:t>
                      </a: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 (SATA/IDE)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FW-disk (400/800)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ESATAThunderbolt</a:t>
                      </a:r>
                      <a:endParaRPr kumimoji="0" lang="sv-SE" altLang="sv-SE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icrosoft YaHei" charset="-122"/>
                      </a:endParaRP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CD-R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CD-RW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DVD-R</a:t>
                      </a: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 + / - </a:t>
                      </a:r>
                      <a:r>
                        <a:rPr kumimoji="0" lang="sv-SE" altLang="sv-SE" sz="15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single</a:t>
                      </a: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/dual </a:t>
                      </a:r>
                      <a:r>
                        <a:rPr kumimoji="0" lang="sv-SE" altLang="sv-SE" sz="15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layer</a:t>
                      </a:r>
                      <a:endParaRPr kumimoji="0" lang="sv-SE" altLang="sv-SE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icrosoft YaHei" charset="-122"/>
                      </a:endParaRP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DVD-RW</a:t>
                      </a: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 + / - </a:t>
                      </a:r>
                      <a:r>
                        <a:rPr kumimoji="0" lang="sv-SE" altLang="sv-SE" sz="15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single</a:t>
                      </a: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/dual </a:t>
                      </a:r>
                      <a:r>
                        <a:rPr kumimoji="0" lang="sv-SE" altLang="sv-SE" sz="15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layer</a:t>
                      </a:r>
                      <a:endParaRPr kumimoji="0" lang="sv-SE" altLang="sv-SE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icrosoft YaHei" charset="-122"/>
                      </a:endParaRP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DVD-RAM (Gammalt och ovanligt)</a:t>
                      </a: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BD-R </a:t>
                      </a:r>
                      <a:r>
                        <a:rPr kumimoji="0" lang="sv-SE" altLang="sv-SE" sz="15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single</a:t>
                      </a: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/dual/</a:t>
                      </a:r>
                      <a:r>
                        <a:rPr kumimoji="0" lang="sv-SE" altLang="sv-SE" sz="15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quad</a:t>
                      </a:r>
                      <a:endParaRPr kumimoji="0" lang="sv-SE" altLang="sv-SE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icrosoft YaHei" charset="-122"/>
                      </a:endParaRPr>
                    </a:p>
                    <a:p>
                      <a:pPr marL="13716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BD-RW </a:t>
                      </a:r>
                      <a:r>
                        <a:rPr kumimoji="0" lang="sv-SE" altLang="sv-SE" sz="15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single</a:t>
                      </a:r>
                      <a:r>
                        <a:rPr kumimoji="0" lang="sv-SE" altLang="sv-SE" sz="15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/dual/</a:t>
                      </a:r>
                      <a:r>
                        <a:rPr kumimoji="0" lang="sv-SE" altLang="sv-SE" sz="15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quad</a:t>
                      </a:r>
                      <a:endParaRPr kumimoji="0" lang="sv-SE" altLang="sv-SE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icrosoft YaHei" charset="-122"/>
                      </a:endParaRPr>
                    </a:p>
                  </a:txBody>
                  <a:tcPr marL="90000" marR="90000" marT="60030" marB="46800" horzOverflow="overflow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02000"/>
                        </a:lnSpc>
                        <a:spcAft>
                          <a:spcPts val="142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1pPr>
                      <a:lvl2pPr>
                        <a:lnSpc>
                          <a:spcPct val="102000"/>
                        </a:lnSpc>
                        <a:spcAft>
                          <a:spcPts val="113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2pPr>
                      <a:lvl3pPr>
                        <a:lnSpc>
                          <a:spcPct val="102000"/>
                        </a:lnSpc>
                        <a:spcAft>
                          <a:spcPts val="850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3pPr>
                      <a:lvl4pPr>
                        <a:lnSpc>
                          <a:spcPct val="102000"/>
                        </a:lnSpc>
                        <a:spcAft>
                          <a:spcPts val="575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4pPr>
                      <a:lvl5pPr>
                        <a:lnSpc>
                          <a:spcPct val="102000"/>
                        </a:lnSpc>
                        <a:spcAft>
                          <a:spcPts val="288"/>
                        </a:spcAft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5pPr>
                      <a:lvl6pPr marL="2514600" indent="-228600" defTabSz="449263" fontAlgn="base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6pPr>
                      <a:lvl7pPr marL="2971800" indent="-228600" defTabSz="449263" fontAlgn="base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7pPr>
                      <a:lvl8pPr marL="3429000" indent="-228600" defTabSz="449263" fontAlgn="base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8pPr>
                      <a:lvl9pPr marL="3886200" indent="-228600" defTabSz="449263" fontAlgn="base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Microsoft YaHei" charset="-122"/>
                        </a:defRPr>
                      </a:lvl9pPr>
                    </a:lstStyle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Floppy  3,5” 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Floppy  5,5”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ZIP-disk 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JAZ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Superdrive (Apple) 120MB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Seagate 44/88 MB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VHS-band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DDS-band</a:t>
                      </a: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 (Backupband)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Quik-band ca 150MB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Övriga backupband (DLT,LTO  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Kassettband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MMC/SD/SDHC/SDXC standard/mini/micro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MemoryStick/M2 (Sony)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CompactFlash I/II 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XD-minne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SmartMedia</a:t>
                      </a:r>
                    </a:p>
                    <a:p>
                      <a:pPr marL="914400" marR="0" lvl="0" indent="-227013" algn="l" defTabSz="449263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</a:tabLst>
                      </a:pPr>
                      <a:r>
                        <a:rPr kumimoji="0" lang="sv-SE" altLang="sv-SE" sz="15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Arial" charset="0"/>
                          <a:ea typeface="Microsoft YaHei" charset="-122"/>
                        </a:rPr>
                        <a:t>SDHX</a:t>
                      </a:r>
                    </a:p>
                  </a:txBody>
                  <a:tcPr marL="90000" marR="90000" marT="60030" marB="46800" horzOverflow="overflow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228" name="Text Box 12"/>
          <p:cNvSpPr txBox="1">
            <a:spLocks noChangeArrowheads="1"/>
          </p:cNvSpPr>
          <p:nvPr/>
        </p:nvSpPr>
        <p:spPr bwMode="auto">
          <a:xfrm>
            <a:off x="508000" y="185738"/>
            <a:ext cx="7772400" cy="147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Microsoft YaHei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Microsoft YaHei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Microsoft YaHei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Microsoft YaHei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Microsoft YaHei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Microsoft YaHei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Microsoft YaHei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Microsoft YaHei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Microsoft YaHei" charset="-122"/>
              </a:defRPr>
            </a:lvl9pPr>
          </a:lstStyle>
          <a:p>
            <a:pPr hangingPunct="1">
              <a:lnSpc>
                <a:spcPct val="102000"/>
              </a:lnSpc>
            </a:pPr>
            <a:r>
              <a:rPr lang="sv-SE" altLang="sv-SE" sz="4400" dirty="0" smtClean="0">
                <a:latin typeface="Calibri" charset="0"/>
              </a:rPr>
              <a:t>Bärare</a:t>
            </a:r>
            <a:endParaRPr lang="sv-SE" altLang="sv-SE" sz="44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45343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sv-SE" dirty="0" smtClean="0"/>
              <a:t>Filsystem</a:t>
            </a:r>
            <a:endParaRPr lang="sv-SE" dirty="0"/>
          </a:p>
        </p:txBody>
      </p:sp>
      <p:pic>
        <p:nvPicPr>
          <p:cNvPr id="4" name="Platshållare för innehåll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" y="1143000"/>
            <a:ext cx="8732520" cy="5715000"/>
          </a:xfrm>
          <a:prstGeom prst="rect">
            <a:avLst/>
          </a:prstGeom>
          <a:noFill/>
          <a:ln>
            <a:noFill/>
          </a:ln>
          <a:effectLst>
            <a:outerShdw dist="23040" dir="5400000" algn="tl">
              <a:srgbClr val="000000">
                <a:alpha val="3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252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60363" y="1442085"/>
            <a:ext cx="8474718" cy="5248275"/>
          </a:xfrm>
          <a:ln/>
        </p:spPr>
        <p:txBody>
          <a:bodyPr>
            <a:normAutofit/>
          </a:bodyPr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 smtClean="0"/>
              <a:t>Projekt 2011-2014</a:t>
            </a:r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/>
              <a:t>SLIS </a:t>
            </a:r>
            <a:r>
              <a:rPr lang="sv-SE" dirty="0" smtClean="0"/>
              <a:t>University </a:t>
            </a:r>
            <a:r>
              <a:rPr lang="sv-SE" dirty="0" err="1"/>
              <a:t>Of</a:t>
            </a:r>
            <a:r>
              <a:rPr lang="sv-SE" dirty="0"/>
              <a:t> North </a:t>
            </a:r>
            <a:r>
              <a:rPr lang="sv-SE" dirty="0" smtClean="0"/>
              <a:t>Carolina och Maryland ITH</a:t>
            </a:r>
            <a:endParaRPr lang="sv-SE" dirty="0"/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 smtClean="0"/>
              <a:t>Programsvit </a:t>
            </a:r>
            <a:r>
              <a:rPr lang="sv-SE" dirty="0"/>
              <a:t>- </a:t>
            </a:r>
            <a:r>
              <a:rPr lang="sv-SE" dirty="0" err="1"/>
              <a:t>open</a:t>
            </a:r>
            <a:r>
              <a:rPr lang="sv-SE" dirty="0"/>
              <a:t> </a:t>
            </a:r>
            <a:r>
              <a:rPr lang="sv-SE" dirty="0" smtClean="0"/>
              <a:t>source, k</a:t>
            </a:r>
            <a:r>
              <a:rPr lang="sv-SE" altLang="sv-SE" dirty="0" smtClean="0"/>
              <a:t>onsortium </a:t>
            </a:r>
            <a:r>
              <a:rPr lang="sv-SE" altLang="sv-SE" dirty="0"/>
              <a:t>2014-</a:t>
            </a:r>
          </a:p>
          <a:p>
            <a:pPr marL="431800" lvl="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 smtClean="0"/>
              <a:t>Skivavbildning, lågnivå bit för bit</a:t>
            </a:r>
            <a:endParaRPr lang="sv-SE" dirty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 smtClean="0"/>
              <a:t>Analys av filsystemet, </a:t>
            </a:r>
            <a:r>
              <a:rPr lang="sv-SE" dirty="0" err="1" smtClean="0"/>
              <a:t>dfxml</a:t>
            </a:r>
            <a:endParaRPr lang="sv-SE" dirty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/>
              <a:t>Identifikation av </a:t>
            </a:r>
            <a:r>
              <a:rPr lang="sv-SE" dirty="0" smtClean="0"/>
              <a:t>information i filer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 smtClean="0"/>
              <a:t>Filextraktion</a:t>
            </a:r>
            <a:endParaRPr lang="sv-SE" dirty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 smtClean="0"/>
              <a:t>Teknisk </a:t>
            </a:r>
            <a:r>
              <a:rPr lang="sv-SE" dirty="0"/>
              <a:t>metadata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dirty="0" smtClean="0"/>
              <a:t>Linux</a:t>
            </a:r>
            <a:r>
              <a:rPr lang="sv-SE" dirty="0"/>
              <a:t>, körs oftast som virtuell maskin</a:t>
            </a:r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sv-SE" altLang="sv-SE" dirty="0"/>
          </a:p>
          <a:p>
            <a:pPr marL="0" indent="107950">
              <a:buClrTx/>
              <a:buSzTx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sv-SE" altLang="sv-SE" dirty="0"/>
          </a:p>
        </p:txBody>
      </p:sp>
      <p:pic>
        <p:nvPicPr>
          <p:cNvPr id="2" name="Bildobjekt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963" y="433739"/>
            <a:ext cx="4838096" cy="82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392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292100" y="71438"/>
            <a:ext cx="7772400" cy="863600"/>
          </a:xfrm>
          <a:ln/>
        </p:spPr>
        <p:txBody>
          <a:bodyPr lIns="0" tIns="0" rIns="0" bIns="0" anchor="ctr"/>
          <a:lstStyle/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</a:pPr>
            <a:r>
              <a:rPr lang="sv-SE" altLang="sv-SE" sz="4400"/>
              <a:t>Exempel dfxml</a:t>
            </a:r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60363" y="1143000"/>
            <a:ext cx="8229600" cy="5192713"/>
          </a:xfrm>
          <a:ln/>
        </p:spPr>
        <p:txBody>
          <a:bodyPr>
            <a:normAutofit lnSpcReduction="10000"/>
          </a:bodyPr>
          <a:lstStyle/>
          <a:p>
            <a:pPr marL="0" indent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sz="1400"/>
              <a:t>&lt;fileobject&gt;</a:t>
            </a:r>
            <a:br>
              <a:rPr lang="sv-SE" altLang="sv-SE" sz="1400"/>
            </a:br>
            <a:r>
              <a:rPr lang="sv-SE" altLang="sv-SE" sz="1400"/>
              <a:t>&lt;filename&gt;RAW/report02-3.pdf&lt;/filename&gt;</a:t>
            </a:r>
            <a:br>
              <a:rPr lang="sv-SE" altLang="sv-SE" sz="1400"/>
            </a:br>
            <a:r>
              <a:rPr lang="sv-SE" altLang="sv-SE" sz="1400"/>
              <a:t>&lt;id&gt;19&lt;/id&gt;</a:t>
            </a:r>
            <a:br>
              <a:rPr lang="sv-SE" altLang="sv-SE" sz="1400"/>
            </a:br>
            <a:r>
              <a:rPr lang="sv-SE" altLang="sv-SE" sz="1400"/>
              <a:t>&lt;filesize&gt;1421998&lt;/filesize&gt;</a:t>
            </a:r>
            <a:br>
              <a:rPr lang="sv-SE" altLang="sv-SE" sz="1400"/>
            </a:br>
            <a:r>
              <a:rPr lang="sv-SE" altLang="sv-SE" sz="1400"/>
              <a:t>&lt;partition&gt;1&lt;/partition&gt;</a:t>
            </a:r>
            <a:br>
              <a:rPr lang="sv-SE" altLang="sv-SE" sz="1400"/>
            </a:br>
            <a:r>
              <a:rPr lang="sv-SE" altLang="sv-SE" sz="1400"/>
              <a:t>&lt;alloc&gt;1&lt;/alloc&gt;</a:t>
            </a:r>
            <a:br>
              <a:rPr lang="sv-SE" altLang="sv-SE" sz="1400"/>
            </a:br>
            <a:r>
              <a:rPr lang="sv-SE" altLang="sv-SE" sz="1400"/>
              <a:t>&lt;used&gt;1&lt;/used&gt;</a:t>
            </a:r>
            <a:br>
              <a:rPr lang="sv-SE" altLang="sv-SE" sz="1400"/>
            </a:br>
            <a:r>
              <a:rPr lang="sv-SE" altLang="sv-SE" sz="1400"/>
              <a:t>&lt;inode&gt;39&lt;/inode&gt;</a:t>
            </a:r>
            <a:br>
              <a:rPr lang="sv-SE" altLang="sv-SE" sz="1400"/>
            </a:br>
            <a:r>
              <a:rPr lang="sv-SE" altLang="sv-SE" sz="1400"/>
              <a:t>&lt;type&gt;1&lt;/type&gt;</a:t>
            </a:r>
            <a:br>
              <a:rPr lang="sv-SE" altLang="sv-SE" sz="1400"/>
            </a:br>
            <a:r>
              <a:rPr lang="sv-SE" altLang="sv-SE" sz="1400"/>
              <a:t>&lt;mode&gt;511&lt;/mode&gt;</a:t>
            </a:r>
            <a:br>
              <a:rPr lang="sv-SE" altLang="sv-SE" sz="1400"/>
            </a:br>
            <a:r>
              <a:rPr lang="sv-SE" altLang="sv-SE" sz="1400"/>
              <a:t>&lt;nlink&gt;2&lt;/nlink&gt;</a:t>
            </a:r>
            <a:br>
              <a:rPr lang="sv-SE" altLang="sv-SE" sz="1400"/>
            </a:br>
            <a:r>
              <a:rPr lang="sv-SE" altLang="sv-SE" sz="1400"/>
              <a:t>&lt;uid&gt;0&lt;/uid&gt;</a:t>
            </a:r>
            <a:br>
              <a:rPr lang="sv-SE" altLang="sv-SE" sz="1400"/>
            </a:br>
            <a:r>
              <a:rPr lang="sv-SE" altLang="sv-SE" sz="1400"/>
              <a:t>&lt;gid&gt;0&lt;/gid&gt;</a:t>
            </a:r>
            <a:br>
              <a:rPr lang="sv-SE" altLang="sv-SE" sz="1400"/>
            </a:br>
            <a:r>
              <a:rPr lang="sv-SE" altLang="sv-SE" sz="1400"/>
              <a:t>&lt;mtime&gt;1230764913&lt;/mtime&gt;</a:t>
            </a:r>
            <a:br>
              <a:rPr lang="sv-SE" altLang="sv-SE" sz="1400"/>
            </a:br>
            <a:r>
              <a:rPr lang="sv-SE" altLang="sv-SE" sz="1400"/>
              <a:t>&lt;ctime&gt;1230764913&lt;/ctime&gt;</a:t>
            </a:r>
            <a:br>
              <a:rPr lang="sv-SE" altLang="sv-SE" sz="1400"/>
            </a:br>
            <a:r>
              <a:rPr lang="sv-SE" altLang="sv-SE" sz="1400"/>
              <a:t>&lt;atime&gt;1230764978&lt;/atime&gt;</a:t>
            </a:r>
            <a:br>
              <a:rPr lang="sv-SE" altLang="sv-SE" sz="1400"/>
            </a:br>
            <a:r>
              <a:rPr lang="sv-SE" altLang="sv-SE" sz="1400"/>
              <a:t>&lt;crtime&gt;1230764978&lt;/crtime&gt;</a:t>
            </a:r>
            <a:br>
              <a:rPr lang="sv-SE" altLang="sv-SE" sz="1400"/>
            </a:br>
            <a:r>
              <a:rPr lang="sv-SE" altLang="sv-SE" sz="1400"/>
              <a:t>&lt;seq&gt;1&lt;/seq&gt;</a:t>
            </a:r>
            <a:br>
              <a:rPr lang="sv-SE" altLang="sv-SE" sz="1400"/>
            </a:br>
            <a:r>
              <a:rPr lang="sv-SE" altLang="sv-SE" sz="1400"/>
              <a:t>&lt;byte_runs&gt;</a:t>
            </a:r>
            <a:br>
              <a:rPr lang="sv-SE" altLang="sv-SE" sz="1400"/>
            </a:br>
            <a:r>
              <a:rPr lang="sv-SE" altLang="sv-SE" sz="1400"/>
              <a:t> &lt;run file_offset='0' fs_offset='241542144' img_offset='241542144' len='1421998'/&gt;</a:t>
            </a:r>
            <a:br>
              <a:rPr lang="sv-SE" altLang="sv-SE" sz="1400"/>
            </a:br>
            <a:r>
              <a:rPr lang="sv-SE" altLang="sv-SE" sz="1400"/>
              <a:t>&lt;/byte_runs&gt;</a:t>
            </a:r>
            <a:br>
              <a:rPr lang="sv-SE" altLang="sv-SE" sz="1400"/>
            </a:br>
            <a:r>
              <a:rPr lang="en-US" altLang="sv-SE" sz="1400"/>
              <a:t>&lt;hashdigest type='MD5'&gt;dede94f84fb2d00dc93ed00fda272a18&lt;/hashdigest&gt;</a:t>
            </a:r>
            <a:br>
              <a:rPr lang="en-US" altLang="sv-SE" sz="1400"/>
            </a:br>
            <a:r>
              <a:rPr lang="en-US" altLang="sv-SE" sz="1400"/>
              <a:t>&lt;hashdigest type='SHA1'&gt;3c078d039398c44611b6365e8afdeadeb61967d4&lt;/hashdigest</a:t>
            </a:r>
            <a:br>
              <a:rPr lang="en-US" altLang="sv-SE" sz="1400"/>
            </a:br>
            <a:r>
              <a:rPr lang="sv-SE" altLang="sv-SE" sz="1400"/>
              <a:t>&lt;/fileobject&gt;</a:t>
            </a:r>
          </a:p>
        </p:txBody>
      </p:sp>
    </p:spTree>
    <p:extLst>
      <p:ext uri="{BB962C8B-B14F-4D97-AF65-F5344CB8AC3E}">
        <p14:creationId xmlns:p14="http://schemas.microsoft.com/office/powerpoint/2010/main" val="5955916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508000" y="185738"/>
            <a:ext cx="7772400" cy="1470025"/>
          </a:xfrm>
          <a:ln/>
        </p:spPr>
        <p:txBody>
          <a:bodyPr lIns="0" tIns="0" rIns="0" bIns="0" anchor="ctr"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</a:pPr>
            <a:r>
              <a:rPr lang="sv-SE" altLang="sv-SE" sz="4400" dirty="0" err="1"/>
              <a:t>Repositorium</a:t>
            </a:r>
            <a:endParaRPr lang="sv-SE" altLang="sv-SE" sz="4400" dirty="0"/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60363" y="1462088"/>
            <a:ext cx="8229600" cy="5233987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/>
              <a:t>”</a:t>
            </a:r>
            <a:r>
              <a:rPr lang="sv-SE" altLang="sv-SE" dirty="0" err="1"/>
              <a:t>dArc</a:t>
            </a:r>
            <a:r>
              <a:rPr lang="sv-SE" altLang="sv-SE" dirty="0"/>
              <a:t>”, system för </a:t>
            </a:r>
            <a:r>
              <a:rPr lang="sv-SE" altLang="sv-SE" dirty="0" smtClean="0"/>
              <a:t>arkivering 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 err="1" smtClean="0"/>
              <a:t>Ingest</a:t>
            </a:r>
            <a:r>
              <a:rPr lang="sv-SE" altLang="sv-SE" dirty="0" smtClean="0"/>
              <a:t> av </a:t>
            </a:r>
            <a:r>
              <a:rPr lang="sv-SE" altLang="sv-SE" dirty="0" err="1" smtClean="0"/>
              <a:t>skivabildning</a:t>
            </a:r>
            <a:r>
              <a:rPr lang="sv-SE" altLang="sv-SE" dirty="0" smtClean="0"/>
              <a:t>, metadata</a:t>
            </a:r>
            <a:endParaRPr lang="sv-SE" altLang="sv-SE" dirty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 smtClean="0"/>
              <a:t>Byggs </a:t>
            </a:r>
            <a:r>
              <a:rPr lang="sv-SE" altLang="sv-SE" dirty="0"/>
              <a:t>på </a:t>
            </a:r>
            <a:r>
              <a:rPr lang="sv-SE" altLang="sv-SE" dirty="0" err="1"/>
              <a:t>Fedora</a:t>
            </a:r>
            <a:r>
              <a:rPr lang="sv-SE" altLang="sv-SE" dirty="0"/>
              <a:t> </a:t>
            </a:r>
            <a:r>
              <a:rPr lang="sv-SE" altLang="sv-SE" dirty="0" err="1" smtClean="0"/>
              <a:t>Commons</a:t>
            </a:r>
            <a:endParaRPr lang="sv-SE" altLang="sv-SE" dirty="0" smtClean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/>
              <a:t>Bläddring i </a:t>
            </a:r>
            <a:r>
              <a:rPr lang="sv-SE" altLang="sv-SE" dirty="0" smtClean="0"/>
              <a:t>filsystem (</a:t>
            </a:r>
            <a:r>
              <a:rPr lang="sv-SE" altLang="sv-SE" dirty="0" err="1" smtClean="0"/>
              <a:t>contentfiler</a:t>
            </a:r>
            <a:r>
              <a:rPr lang="sv-SE" altLang="sv-SE" dirty="0" smtClean="0"/>
              <a:t>)</a:t>
            </a:r>
            <a:endParaRPr lang="sv-SE" altLang="sv-SE" dirty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/>
              <a:t>Sök på filnamn, </a:t>
            </a:r>
            <a:r>
              <a:rPr lang="sv-SE" altLang="sv-SE" dirty="0" smtClean="0"/>
              <a:t>filtyp</a:t>
            </a:r>
            <a:endParaRPr lang="sv-SE" altLang="sv-SE" dirty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/>
              <a:t>Indexerad </a:t>
            </a:r>
            <a:r>
              <a:rPr lang="sv-SE" altLang="sv-SE" dirty="0" err="1"/>
              <a:t>dfxml</a:t>
            </a:r>
            <a:r>
              <a:rPr lang="sv-SE" altLang="sv-SE" dirty="0"/>
              <a:t> för sökning 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 smtClean="0"/>
              <a:t>Koden fri,  </a:t>
            </a:r>
            <a:r>
              <a:rPr lang="sv-SE" altLang="sv-SE" dirty="0" err="1" smtClean="0"/>
              <a:t>Github</a:t>
            </a:r>
            <a:endParaRPr lang="sv-SE" altLang="sv-SE" dirty="0" smtClean="0"/>
          </a:p>
          <a:p>
            <a:pPr marL="107950" indent="0"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sv-SE" altLang="sv-SE" dirty="0" smtClean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sv-SE" altLang="sv-SE" dirty="0"/>
          </a:p>
          <a:p>
            <a:pPr marL="0" indent="107950">
              <a:buClrTx/>
              <a:buSzTx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sv-SE" altLang="sv-SE" dirty="0"/>
          </a:p>
        </p:txBody>
      </p:sp>
    </p:spTree>
    <p:extLst>
      <p:ext uri="{BB962C8B-B14F-4D97-AF65-F5344CB8AC3E}">
        <p14:creationId xmlns:p14="http://schemas.microsoft.com/office/powerpoint/2010/main" val="7763448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508000" y="185738"/>
            <a:ext cx="7772400" cy="1470025"/>
          </a:xfrm>
          <a:ln/>
        </p:spPr>
        <p:txBody>
          <a:bodyPr lIns="0" tIns="0" rIns="0" bIns="0" anchor="ctr"/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</a:pPr>
            <a:r>
              <a:rPr lang="sv-SE" altLang="sv-SE" sz="4400" dirty="0" err="1"/>
              <a:t>Repositorium</a:t>
            </a:r>
            <a:endParaRPr lang="sv-SE" altLang="sv-SE" sz="4400" dirty="0"/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360363" y="1462088"/>
            <a:ext cx="8229600" cy="5233987"/>
          </a:xfrm>
          <a:ln/>
        </p:spPr>
        <p:txBody>
          <a:bodyPr>
            <a:normAutofit/>
          </a:bodyPr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 smtClean="0"/>
              <a:t>Vidareutveckling:</a:t>
            </a:r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 smtClean="0"/>
              <a:t>Filtrering av </a:t>
            </a:r>
            <a:r>
              <a:rPr lang="sv-SE" altLang="sv-SE" dirty="0" err="1" smtClean="0"/>
              <a:t>contentfiler</a:t>
            </a:r>
            <a:endParaRPr lang="sv-SE" altLang="sv-SE" dirty="0" smtClean="0"/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 err="1" smtClean="0"/>
              <a:t>Ingest</a:t>
            </a:r>
            <a:r>
              <a:rPr lang="sv-SE" altLang="sv-SE" dirty="0" smtClean="0"/>
              <a:t> av extraherade filer</a:t>
            </a:r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 smtClean="0"/>
              <a:t>Normalisering av filformat</a:t>
            </a:r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 smtClean="0"/>
              <a:t>Rättighetssystem</a:t>
            </a:r>
            <a:endParaRPr lang="sv-SE" altLang="sv-SE" dirty="0" smtClean="0"/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 smtClean="0"/>
              <a:t>Extraktion av filer direkt mot </a:t>
            </a:r>
            <a:r>
              <a:rPr lang="sv-SE" altLang="sv-SE" dirty="0" smtClean="0"/>
              <a:t>skivavbildning</a:t>
            </a:r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sv-SE" altLang="sv-SE" dirty="0" smtClean="0"/>
              <a:t>Fulltextsökning i extraherade filer</a:t>
            </a:r>
          </a:p>
          <a:p>
            <a:pPr marL="83185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sv-SE" altLang="sv-SE" dirty="0" smtClean="0"/>
          </a:p>
          <a:p>
            <a:pPr marL="107950" indent="0"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sv-SE" altLang="sv-SE" dirty="0" smtClean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sv-SE" altLang="sv-SE" dirty="0"/>
          </a:p>
          <a:p>
            <a:pPr marL="0" indent="107950">
              <a:buClrTx/>
              <a:buSzTx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sv-SE" altLang="sv-SE" dirty="0"/>
          </a:p>
        </p:txBody>
      </p:sp>
    </p:spTree>
    <p:extLst>
      <p:ext uri="{BB962C8B-B14F-4D97-AF65-F5344CB8AC3E}">
        <p14:creationId xmlns:p14="http://schemas.microsoft.com/office/powerpoint/2010/main" val="34229148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269" y="372750"/>
            <a:ext cx="6381750" cy="5867400"/>
          </a:xfrm>
          <a:prstGeom prst="rect">
            <a:avLst/>
          </a:prstGeom>
        </p:spPr>
      </p:pic>
      <p:sp>
        <p:nvSpPr>
          <p:cNvPr id="7" name="Rectangle 36"/>
          <p:cNvSpPr>
            <a:spLocks noGrp="1" noChangeArrowheads="1"/>
          </p:cNvSpPr>
          <p:nvPr>
            <p:ph type="title" idx="4294967295"/>
          </p:nvPr>
        </p:nvSpPr>
        <p:spPr>
          <a:xfrm>
            <a:off x="363538" y="215900"/>
            <a:ext cx="1724025" cy="1044489"/>
          </a:xfrm>
          <a:ln/>
        </p:spPr>
        <p:txBody>
          <a:bodyPr lIns="0" tIns="0" rIns="0" bIns="0" anchor="ctr">
            <a:normAutofit/>
          </a:bodyPr>
          <a:lstStyle/>
          <a:p>
            <a:pPr>
              <a:tabLst>
                <a:tab pos="723900" algn="l"/>
                <a:tab pos="1447800" algn="l"/>
              </a:tabLst>
            </a:pPr>
            <a:r>
              <a:rPr lang="sv-SE" altLang="sv-SE" sz="6600" dirty="0" err="1"/>
              <a:t>dArc</a:t>
            </a:r>
            <a:endParaRPr lang="sv-SE" altLang="sv-SE" sz="6600" dirty="0"/>
          </a:p>
        </p:txBody>
      </p:sp>
    </p:spTree>
    <p:extLst>
      <p:ext uri="{BB962C8B-B14F-4D97-AF65-F5344CB8AC3E}">
        <p14:creationId xmlns:p14="http://schemas.microsoft.com/office/powerpoint/2010/main" val="3625569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Användbara länkar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242889" y="1600200"/>
            <a:ext cx="8772524" cy="4525963"/>
          </a:xfrm>
        </p:spPr>
        <p:txBody>
          <a:bodyPr>
            <a:normAutofit/>
          </a:bodyPr>
          <a:lstStyle/>
          <a:p>
            <a:r>
              <a:rPr lang="sv-SE" sz="1600" dirty="0" smtClean="0"/>
              <a:t>Göteborgs universitetsbibliotek</a:t>
            </a:r>
            <a:r>
              <a:rPr lang="sv-SE" sz="1600" dirty="0"/>
              <a:t>, digitalisering	</a:t>
            </a:r>
            <a:r>
              <a:rPr lang="sv-SE" sz="1600" dirty="0">
                <a:hlinkClick r:id="rId2"/>
              </a:rPr>
              <a:t>http://www.ub.gu.se/samlingar/digital</a:t>
            </a:r>
            <a:r>
              <a:rPr lang="sv-SE" sz="1600" dirty="0" smtClean="0">
                <a:hlinkClick r:id="rId2"/>
              </a:rPr>
              <a:t>/</a:t>
            </a:r>
            <a:endParaRPr lang="sv-SE" sz="1600" dirty="0" smtClean="0"/>
          </a:p>
          <a:p>
            <a:r>
              <a:rPr lang="sv-SE" sz="1600" dirty="0" smtClean="0"/>
              <a:t>Göteborgs universitetsbibliotek</a:t>
            </a:r>
            <a:r>
              <a:rPr lang="sv-SE" sz="1600" dirty="0"/>
              <a:t>, handskrifter	</a:t>
            </a:r>
            <a:r>
              <a:rPr lang="sv-SE" sz="1600" dirty="0">
                <a:hlinkClick r:id="rId3"/>
              </a:rPr>
              <a:t>http://www.ub.gu.se/samlingar/handskrift</a:t>
            </a:r>
            <a:r>
              <a:rPr lang="sv-SE" sz="1600" dirty="0" smtClean="0">
                <a:hlinkClick r:id="rId3"/>
              </a:rPr>
              <a:t>/</a:t>
            </a:r>
            <a:endParaRPr lang="sv-SE" sz="1600" dirty="0" smtClean="0"/>
          </a:p>
          <a:p>
            <a:endParaRPr lang="sv-SE" sz="1600" dirty="0" smtClean="0"/>
          </a:p>
          <a:p>
            <a:r>
              <a:rPr lang="sv-SE" sz="1600" dirty="0" smtClean="0"/>
              <a:t>Umeå universitetsbibliotek, digitalisering</a:t>
            </a:r>
            <a:r>
              <a:rPr lang="sv-SE" sz="1600" dirty="0"/>
              <a:t>	</a:t>
            </a:r>
            <a:r>
              <a:rPr lang="sv-SE" sz="1600" dirty="0">
                <a:hlinkClick r:id="rId4"/>
              </a:rPr>
              <a:t>http://</a:t>
            </a:r>
            <a:r>
              <a:rPr lang="sv-SE" sz="1600" dirty="0" smtClean="0">
                <a:hlinkClick r:id="rId4"/>
              </a:rPr>
              <a:t>www.foark.umu.se/digitalisering</a:t>
            </a:r>
            <a:endParaRPr lang="sv-SE" sz="1600" dirty="0" smtClean="0"/>
          </a:p>
          <a:p>
            <a:r>
              <a:rPr lang="sv-SE" sz="1600" dirty="0" smtClean="0"/>
              <a:t>Umeå universitetsbibliotek</a:t>
            </a:r>
            <a:r>
              <a:rPr lang="sv-SE" sz="1600" dirty="0"/>
              <a:t>, handskrifter	</a:t>
            </a:r>
            <a:r>
              <a:rPr lang="sv-SE" sz="1600" dirty="0">
                <a:hlinkClick r:id="rId5"/>
              </a:rPr>
              <a:t>http://</a:t>
            </a:r>
            <a:r>
              <a:rPr lang="sv-SE" sz="1600" dirty="0" smtClean="0">
                <a:hlinkClick r:id="rId5"/>
              </a:rPr>
              <a:t>www.foark.umu.se/samlingar/arkiv</a:t>
            </a:r>
            <a:endParaRPr lang="sv-SE" sz="1600" dirty="0" smtClean="0"/>
          </a:p>
          <a:p>
            <a:endParaRPr lang="sv-SE" sz="1600" dirty="0" smtClean="0"/>
          </a:p>
          <a:p>
            <a:r>
              <a:rPr lang="sv-SE" sz="1600" dirty="0" err="1" smtClean="0"/>
              <a:t>dArc</a:t>
            </a:r>
            <a:r>
              <a:rPr lang="sv-SE" sz="1600" dirty="0" smtClean="0"/>
              <a:t> 								</a:t>
            </a:r>
            <a:r>
              <a:rPr lang="sv-SE" sz="1600" dirty="0" smtClean="0">
                <a:hlinkClick r:id="rId6"/>
              </a:rPr>
              <a:t>https</a:t>
            </a:r>
            <a:r>
              <a:rPr lang="sv-SE" sz="1600" dirty="0">
                <a:hlinkClick r:id="rId6"/>
              </a:rPr>
              <a:t>://</a:t>
            </a:r>
            <a:r>
              <a:rPr lang="sv-SE" sz="1600" dirty="0" smtClean="0">
                <a:hlinkClick r:id="rId6"/>
              </a:rPr>
              <a:t>github.com/ub-digit</a:t>
            </a:r>
            <a:endParaRPr lang="sv-SE" sz="1600" dirty="0" smtClean="0"/>
          </a:p>
          <a:p>
            <a:endParaRPr lang="sv-SE" sz="1600" dirty="0"/>
          </a:p>
          <a:p>
            <a:r>
              <a:rPr lang="sv-SE" sz="1600" dirty="0"/>
              <a:t>Bitcurator.net						</a:t>
            </a:r>
            <a:r>
              <a:rPr lang="sv-SE" sz="1600" dirty="0">
                <a:hlinkClick r:id="rId7"/>
              </a:rPr>
              <a:t>http://www.bitcurator.net</a:t>
            </a:r>
            <a:r>
              <a:rPr lang="sv-SE" sz="1600" dirty="0" smtClean="0">
                <a:hlinkClick r:id="rId7"/>
              </a:rPr>
              <a:t>/</a:t>
            </a:r>
            <a:endParaRPr lang="sv-SE" sz="1600" dirty="0" smtClean="0"/>
          </a:p>
          <a:p>
            <a:endParaRPr lang="sv-SE" sz="1600" dirty="0" smtClean="0"/>
          </a:p>
          <a:p>
            <a:r>
              <a:rPr lang="sv-SE" sz="1600" dirty="0" smtClean="0"/>
              <a:t>British </a:t>
            </a:r>
            <a:r>
              <a:rPr lang="sv-SE" sz="1600" dirty="0" err="1" smtClean="0"/>
              <a:t>Library</a:t>
            </a:r>
            <a:r>
              <a:rPr lang="sv-SE" sz="1600" dirty="0" smtClean="0"/>
              <a:t>, digital </a:t>
            </a:r>
            <a:r>
              <a:rPr lang="sv-SE" sz="1600" dirty="0" err="1" smtClean="0"/>
              <a:t>scholarship</a:t>
            </a:r>
            <a:r>
              <a:rPr lang="sv-SE" sz="1600" dirty="0" smtClean="0"/>
              <a:t> </a:t>
            </a:r>
            <a:r>
              <a:rPr lang="sv-SE" sz="1600" dirty="0" err="1" smtClean="0"/>
              <a:t>blog</a:t>
            </a:r>
            <a:r>
              <a:rPr lang="sv-SE" sz="1600" dirty="0"/>
              <a:t>		</a:t>
            </a:r>
            <a:r>
              <a:rPr lang="sv-SE" sz="1600" dirty="0">
                <a:hlinkClick r:id="rId8"/>
              </a:rPr>
              <a:t>http://</a:t>
            </a:r>
            <a:r>
              <a:rPr lang="sv-SE" sz="1600" dirty="0" smtClean="0">
                <a:hlinkClick r:id="rId8"/>
              </a:rPr>
              <a:t>britishlibrary.typepad.co.uk/digital-scholarship/</a:t>
            </a:r>
            <a:endParaRPr lang="sv-SE" sz="1600" dirty="0" smtClean="0"/>
          </a:p>
          <a:p>
            <a:endParaRPr lang="sv-SE" sz="1600" dirty="0"/>
          </a:p>
          <a:p>
            <a:r>
              <a:rPr lang="sv-SE" sz="1600" dirty="0" smtClean="0"/>
              <a:t>Bloggen </a:t>
            </a:r>
            <a:r>
              <a:rPr lang="sv-SE" sz="1600" dirty="0"/>
              <a:t>Digitala personarkiv				</a:t>
            </a:r>
            <a:r>
              <a:rPr lang="sv-SE" sz="1600" dirty="0">
                <a:hlinkClick r:id="rId9"/>
              </a:rPr>
              <a:t>http://digitalapersonarkiv.wordpress.com</a:t>
            </a:r>
            <a:r>
              <a:rPr lang="sv-SE" sz="1600" dirty="0" smtClean="0">
                <a:hlinkClick r:id="rId9"/>
              </a:rPr>
              <a:t>/</a:t>
            </a:r>
            <a:endParaRPr lang="sv-SE" sz="1600" dirty="0" smtClean="0"/>
          </a:p>
        </p:txBody>
      </p:sp>
    </p:spTree>
    <p:extLst>
      <p:ext uri="{BB962C8B-B14F-4D97-AF65-F5344CB8AC3E}">
        <p14:creationId xmlns:p14="http://schemas.microsoft.com/office/powerpoint/2010/main" val="1986662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Allt</a:t>
            </a:r>
            <a:r>
              <a:rPr lang="en-US" dirty="0" smtClean="0"/>
              <a:t> </a:t>
            </a:r>
            <a:r>
              <a:rPr lang="en-US" dirty="0" err="1" smtClean="0"/>
              <a:t>mer</a:t>
            </a:r>
            <a:r>
              <a:rPr lang="en-US" dirty="0" smtClean="0"/>
              <a:t> </a:t>
            </a:r>
            <a:r>
              <a:rPr lang="en-US" dirty="0" err="1" smtClean="0"/>
              <a:t>digitalt</a:t>
            </a:r>
            <a:r>
              <a:rPr lang="en-US" dirty="0" smtClean="0"/>
              <a:t> material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arkiven</a:t>
            </a:r>
            <a:endParaRPr lang="en-US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2"/>
          </p:nvPr>
        </p:nvSpPr>
        <p:spPr>
          <a:xfrm>
            <a:off x="457200" y="1535113"/>
            <a:ext cx="4040188" cy="4591050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Pappersarkiv</a:t>
            </a:r>
            <a:endParaRPr lang="en-US" dirty="0" smtClean="0"/>
          </a:p>
          <a:p>
            <a:r>
              <a:rPr lang="en-US" dirty="0" err="1"/>
              <a:t>Digitala</a:t>
            </a:r>
            <a:r>
              <a:rPr lang="en-US" dirty="0"/>
              <a:t> </a:t>
            </a:r>
            <a:r>
              <a:rPr lang="en-US" dirty="0" err="1"/>
              <a:t>arkiv</a:t>
            </a:r>
            <a:endParaRPr lang="en-US" dirty="0"/>
          </a:p>
          <a:p>
            <a:r>
              <a:rPr lang="en-US" b="1" dirty="0" err="1" smtClean="0"/>
              <a:t>Hybridarkiv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err="1" smtClean="0"/>
              <a:t>Utmaningar</a:t>
            </a:r>
            <a:r>
              <a:rPr lang="en-US" b="1" dirty="0" smtClean="0"/>
              <a:t> med </a:t>
            </a:r>
            <a:r>
              <a:rPr lang="en-US" b="1" dirty="0" err="1" smtClean="0"/>
              <a:t>digitalt</a:t>
            </a:r>
            <a:r>
              <a:rPr lang="en-US" b="1" dirty="0" smtClean="0"/>
              <a:t> </a:t>
            </a:r>
            <a:r>
              <a:rPr lang="en-US" b="1" dirty="0" err="1" smtClean="0"/>
              <a:t>mtrl</a:t>
            </a:r>
            <a:r>
              <a:rPr lang="en-US" b="1" dirty="0" smtClean="0"/>
              <a:t>:</a:t>
            </a:r>
          </a:p>
          <a:p>
            <a:pPr lvl="1"/>
            <a:r>
              <a:rPr lang="en-US" b="1" dirty="0" err="1"/>
              <a:t>Analysera</a:t>
            </a:r>
            <a:r>
              <a:rPr lang="en-US" b="1" dirty="0"/>
              <a:t>, </a:t>
            </a:r>
            <a:r>
              <a:rPr lang="en-US" b="1" dirty="0" err="1"/>
              <a:t>beskriva</a:t>
            </a:r>
            <a:r>
              <a:rPr lang="en-US" b="1" dirty="0"/>
              <a:t> </a:t>
            </a:r>
            <a:r>
              <a:rPr lang="en-US" b="1" dirty="0" err="1"/>
              <a:t>och</a:t>
            </a:r>
            <a:r>
              <a:rPr lang="en-US" b="1" dirty="0"/>
              <a:t> </a:t>
            </a:r>
            <a:r>
              <a:rPr lang="en-US" b="1" dirty="0" err="1"/>
              <a:t>förteckna</a:t>
            </a:r>
            <a:r>
              <a:rPr lang="en-US" b="1" dirty="0"/>
              <a:t> </a:t>
            </a:r>
            <a:r>
              <a:rPr lang="en-US" b="1" dirty="0" err="1"/>
              <a:t>materialet</a:t>
            </a:r>
            <a:endParaRPr lang="en-US" b="1" dirty="0"/>
          </a:p>
          <a:p>
            <a:pPr lvl="1"/>
            <a:r>
              <a:rPr lang="en-US" b="1" dirty="0" err="1" smtClean="0"/>
              <a:t>Bevara</a:t>
            </a:r>
            <a:r>
              <a:rPr lang="en-US" b="1" dirty="0" smtClean="0"/>
              <a:t> </a:t>
            </a:r>
            <a:r>
              <a:rPr lang="en-US" b="1" dirty="0" err="1" smtClean="0"/>
              <a:t>materialet</a:t>
            </a:r>
            <a:r>
              <a:rPr lang="en-US" b="1" dirty="0" smtClean="0"/>
              <a:t> </a:t>
            </a:r>
            <a:r>
              <a:rPr lang="en-US" b="1" dirty="0" err="1" smtClean="0"/>
              <a:t>utan</a:t>
            </a:r>
            <a:r>
              <a:rPr lang="en-US" b="1" dirty="0" smtClean="0"/>
              <a:t> </a:t>
            </a:r>
            <a:r>
              <a:rPr lang="en-US" b="1" dirty="0" err="1" smtClean="0"/>
              <a:t>ändringar</a:t>
            </a:r>
            <a:r>
              <a:rPr lang="en-US" b="1" dirty="0" smtClean="0"/>
              <a:t> (</a:t>
            </a:r>
            <a:r>
              <a:rPr lang="en-US" b="1" dirty="0" err="1" smtClean="0"/>
              <a:t>utan</a:t>
            </a:r>
            <a:r>
              <a:rPr lang="en-US" b="1" dirty="0" smtClean="0"/>
              <a:t> </a:t>
            </a:r>
            <a:r>
              <a:rPr lang="en-US" b="1" dirty="0" err="1" smtClean="0"/>
              <a:t>konverteringar</a:t>
            </a:r>
            <a:r>
              <a:rPr lang="en-US" b="1" dirty="0" smtClean="0"/>
              <a:t> etc.)</a:t>
            </a:r>
          </a:p>
          <a:p>
            <a:pPr lvl="1"/>
            <a:r>
              <a:rPr lang="en-US" b="1" dirty="0" err="1" smtClean="0"/>
              <a:t>Göra</a:t>
            </a:r>
            <a:r>
              <a:rPr lang="en-US" b="1" dirty="0" smtClean="0"/>
              <a:t> </a:t>
            </a:r>
            <a:r>
              <a:rPr lang="en-US" b="1" dirty="0" err="1" smtClean="0"/>
              <a:t>åtkomligt</a:t>
            </a:r>
            <a:r>
              <a:rPr lang="en-US" b="1" dirty="0" smtClean="0"/>
              <a:t> </a:t>
            </a:r>
            <a:r>
              <a:rPr lang="en-US" b="1" dirty="0" err="1" smtClean="0"/>
              <a:t>för</a:t>
            </a:r>
            <a:r>
              <a:rPr lang="en-US" b="1" dirty="0" smtClean="0"/>
              <a:t> </a:t>
            </a:r>
            <a:r>
              <a:rPr lang="en-US" b="1" dirty="0" err="1" smtClean="0"/>
              <a:t>forskning</a:t>
            </a:r>
            <a:endParaRPr lang="en-US" b="1" dirty="0" smtClean="0"/>
          </a:p>
          <a:p>
            <a:pPr lvl="1"/>
            <a:r>
              <a:rPr lang="en-US" b="1" dirty="0" err="1" smtClean="0"/>
              <a:t>Reglera</a:t>
            </a:r>
            <a:r>
              <a:rPr lang="en-US" b="1" dirty="0" smtClean="0"/>
              <a:t> </a:t>
            </a:r>
            <a:r>
              <a:rPr lang="en-US" b="1" dirty="0" err="1" smtClean="0"/>
              <a:t>användingen</a:t>
            </a:r>
            <a:r>
              <a:rPr lang="en-US" b="1" dirty="0" smtClean="0"/>
              <a:t> (</a:t>
            </a:r>
            <a:r>
              <a:rPr lang="en-US" b="1" dirty="0" err="1" smtClean="0"/>
              <a:t>vilka</a:t>
            </a:r>
            <a:r>
              <a:rPr lang="en-US" b="1" dirty="0" smtClean="0"/>
              <a:t> data </a:t>
            </a:r>
            <a:r>
              <a:rPr lang="en-US" b="1" dirty="0" err="1" smtClean="0"/>
              <a:t>får</a:t>
            </a:r>
            <a:r>
              <a:rPr lang="en-US" b="1" dirty="0" smtClean="0"/>
              <a:t> </a:t>
            </a:r>
            <a:r>
              <a:rPr lang="en-US" b="1" dirty="0" err="1" smtClean="0"/>
              <a:t>användas</a:t>
            </a:r>
            <a:r>
              <a:rPr lang="en-US" b="1" dirty="0" smtClean="0"/>
              <a:t>, </a:t>
            </a:r>
            <a:r>
              <a:rPr lang="en-US" b="1" dirty="0" err="1" smtClean="0"/>
              <a:t>jmf</a:t>
            </a:r>
            <a:r>
              <a:rPr lang="en-US" b="1" dirty="0" smtClean="0"/>
              <a:t>. “</a:t>
            </a:r>
            <a:r>
              <a:rPr lang="en-US" b="1" dirty="0" err="1" smtClean="0"/>
              <a:t>restinformation</a:t>
            </a:r>
            <a:r>
              <a:rPr lang="en-US" b="1" dirty="0" smtClean="0"/>
              <a:t>”)</a:t>
            </a:r>
          </a:p>
          <a:p>
            <a:pPr lvl="1"/>
            <a:endParaRPr lang="en-US" b="1" dirty="0" smtClean="0"/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3"/>
          </p:nvPr>
        </p:nvSpPr>
        <p:spPr>
          <a:xfrm>
            <a:off x="4645025" y="4920457"/>
            <a:ext cx="4041775" cy="639762"/>
          </a:xfrm>
        </p:spPr>
        <p:txBody>
          <a:bodyPr>
            <a:normAutofit fontScale="92500" lnSpcReduction="10000"/>
          </a:bodyPr>
          <a:lstStyle/>
          <a:p>
            <a:r>
              <a:rPr lang="sv-SE" sz="1400" dirty="0" smtClean="0"/>
              <a:t>Ett vanligt personarkiv idag: manuskript, korrespondens,  bilder mm. i både digital och analog form</a:t>
            </a:r>
            <a:endParaRPr lang="sv-SE" sz="1400" dirty="0"/>
          </a:p>
        </p:txBody>
      </p:sp>
      <p:pic>
        <p:nvPicPr>
          <p:cNvPr id="7" name="Platshållare för innehåll 6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025" y="1535113"/>
            <a:ext cx="4041775" cy="3031331"/>
          </a:xfrm>
        </p:spPr>
      </p:pic>
    </p:spTree>
    <p:extLst>
      <p:ext uri="{BB962C8B-B14F-4D97-AF65-F5344CB8AC3E}">
        <p14:creationId xmlns:p14="http://schemas.microsoft.com/office/powerpoint/2010/main" val="53606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Digitalt kräver nya metoder</a:t>
            </a:r>
            <a:endParaRPr lang="sv-SE" dirty="0"/>
          </a:p>
        </p:txBody>
      </p:sp>
      <p:pic>
        <p:nvPicPr>
          <p:cNvPr id="7" name="Platshållare för innehåll 6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26244" y="2727325"/>
            <a:ext cx="4038600" cy="2271712"/>
          </a:xfrm>
        </p:spPr>
      </p:pic>
      <p:pic>
        <p:nvPicPr>
          <p:cNvPr id="8" name="Platshållare för innehåll 7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47876" y="2727325"/>
            <a:ext cx="4038600" cy="2271712"/>
          </a:xfrm>
        </p:spPr>
      </p:pic>
      <p:pic>
        <p:nvPicPr>
          <p:cNvPr id="10" name="Bildobjekt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9" r="38093" b="10533"/>
          <a:stretch/>
        </p:blipFill>
        <p:spPr>
          <a:xfrm>
            <a:off x="5330759" y="1843880"/>
            <a:ext cx="3813242" cy="403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939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Projektet</a:t>
            </a:r>
            <a:r>
              <a:rPr lang="en-US" dirty="0" smtClean="0"/>
              <a:t> </a:t>
            </a:r>
            <a:r>
              <a:rPr lang="en-US" dirty="0" err="1" smtClean="0"/>
              <a:t>digitala</a:t>
            </a:r>
            <a:r>
              <a:rPr lang="en-US" dirty="0" smtClean="0"/>
              <a:t> </a:t>
            </a:r>
            <a:r>
              <a:rPr lang="en-US" dirty="0" err="1" smtClean="0"/>
              <a:t>personarkiv</a:t>
            </a:r>
            <a:r>
              <a:rPr lang="en-US" dirty="0" smtClean="0"/>
              <a:t> </a:t>
            </a:r>
            <a:r>
              <a:rPr lang="en-US" dirty="0" err="1" smtClean="0"/>
              <a:t>och</a:t>
            </a:r>
            <a:r>
              <a:rPr lang="en-US" dirty="0" smtClean="0"/>
              <a:t> digital forensics</a:t>
            </a:r>
            <a:endParaRPr lang="en-US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KB </a:t>
            </a:r>
            <a:r>
              <a:rPr lang="en-US" dirty="0" err="1" smtClean="0"/>
              <a:t>finansierat</a:t>
            </a:r>
            <a:r>
              <a:rPr lang="en-US" dirty="0" smtClean="0"/>
              <a:t> </a:t>
            </a:r>
            <a:r>
              <a:rPr lang="en-US" dirty="0" err="1" smtClean="0"/>
              <a:t>projekt</a:t>
            </a:r>
            <a:r>
              <a:rPr lang="en-US" dirty="0" smtClean="0"/>
              <a:t> 2014</a:t>
            </a:r>
          </a:p>
          <a:p>
            <a:r>
              <a:rPr lang="en-US" dirty="0" err="1" smtClean="0"/>
              <a:t>Skapa</a:t>
            </a:r>
            <a:r>
              <a:rPr lang="en-US" dirty="0" smtClean="0"/>
              <a:t> </a:t>
            </a:r>
            <a:r>
              <a:rPr lang="en-US" dirty="0" err="1" smtClean="0"/>
              <a:t>rutiner</a:t>
            </a:r>
            <a:endParaRPr lang="en-US" dirty="0" smtClean="0"/>
          </a:p>
          <a:p>
            <a:r>
              <a:rPr lang="en-US" dirty="0" err="1" smtClean="0"/>
              <a:t>Höja</a:t>
            </a:r>
            <a:r>
              <a:rPr lang="en-US" dirty="0" smtClean="0"/>
              <a:t> </a:t>
            </a:r>
            <a:r>
              <a:rPr lang="en-US" dirty="0" err="1" smtClean="0"/>
              <a:t>kompetensen</a:t>
            </a:r>
            <a:r>
              <a:rPr lang="en-US" dirty="0" smtClean="0"/>
              <a:t> </a:t>
            </a:r>
            <a:r>
              <a:rPr lang="en-US" dirty="0" err="1" smtClean="0"/>
              <a:t>inom</a:t>
            </a:r>
            <a:r>
              <a:rPr lang="en-US" dirty="0" smtClean="0"/>
              <a:t> </a:t>
            </a:r>
            <a:r>
              <a:rPr lang="en-US" dirty="0" err="1" smtClean="0"/>
              <a:t>digitala</a:t>
            </a:r>
            <a:r>
              <a:rPr lang="en-US" dirty="0" smtClean="0"/>
              <a:t> </a:t>
            </a:r>
            <a:r>
              <a:rPr lang="en-US" dirty="0" err="1" smtClean="0"/>
              <a:t>arkiv</a:t>
            </a:r>
            <a:endParaRPr lang="en-US" dirty="0" smtClean="0"/>
          </a:p>
          <a:p>
            <a:r>
              <a:rPr lang="en-US" dirty="0" err="1" smtClean="0"/>
              <a:t>Bättre</a:t>
            </a:r>
            <a:r>
              <a:rPr lang="en-US" dirty="0" smtClean="0"/>
              <a:t> </a:t>
            </a:r>
            <a:r>
              <a:rPr lang="en-US" dirty="0" err="1" smtClean="0"/>
              <a:t>förstå</a:t>
            </a:r>
            <a:r>
              <a:rPr lang="en-US" dirty="0" smtClean="0"/>
              <a:t> </a:t>
            </a:r>
            <a:r>
              <a:rPr lang="en-US" dirty="0" err="1" smtClean="0"/>
              <a:t>utmaningar</a:t>
            </a:r>
            <a:r>
              <a:rPr lang="en-US" dirty="0" smtClean="0"/>
              <a:t> </a:t>
            </a:r>
            <a:r>
              <a:rPr lang="en-US" dirty="0" err="1" smtClean="0"/>
              <a:t>och</a:t>
            </a:r>
            <a:r>
              <a:rPr lang="en-US" dirty="0" smtClean="0"/>
              <a:t> </a:t>
            </a:r>
            <a:r>
              <a:rPr lang="en-US" dirty="0" err="1" smtClean="0"/>
              <a:t>omfattning</a:t>
            </a:r>
            <a:r>
              <a:rPr lang="en-US" dirty="0" smtClean="0"/>
              <a:t> </a:t>
            </a:r>
            <a:r>
              <a:rPr lang="en-US" dirty="0" err="1" smtClean="0"/>
              <a:t>av</a:t>
            </a:r>
            <a:r>
              <a:rPr lang="en-US" dirty="0" smtClean="0"/>
              <a:t> digital </a:t>
            </a:r>
            <a:r>
              <a:rPr lang="en-US" dirty="0" err="1" smtClean="0"/>
              <a:t>arkivering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1026" name="Picture 2" descr="C:\Users\Mats\Desktop\Card\DCIM\Camera\20140519_155412.jpg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4" r="10636"/>
          <a:stretch/>
        </p:blipFill>
        <p:spPr bwMode="auto">
          <a:xfrm>
            <a:off x="4495800" y="2270124"/>
            <a:ext cx="4291013" cy="3173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ruta 9"/>
          <p:cNvSpPr txBox="1"/>
          <p:nvPr/>
        </p:nvSpPr>
        <p:spPr>
          <a:xfrm>
            <a:off x="4495800" y="5629276"/>
            <a:ext cx="468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smtClean="0"/>
              <a:t>Första skiss till arkivsystem för skivavbildningar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17701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sv-SE" dirty="0" smtClean="0"/>
              <a:t>Det digitala - en del av arkivet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274320" y="978726"/>
            <a:ext cx="8595360" cy="302666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sv-SE" dirty="0" smtClean="0"/>
              <a:t>Hantera det digitala som en naturlig del av arkivet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v-SE" dirty="0" smtClean="0"/>
              <a:t>Reglera förfogandet i donationshandlingen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v-SE" dirty="0" smtClean="0"/>
              <a:t>Dokumentera proveniensen </a:t>
            </a:r>
            <a:r>
              <a:rPr lang="sv-SE" sz="1800" dirty="0" smtClean="0"/>
              <a:t>(använt av vem, till vad, när …)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v-SE" dirty="0"/>
              <a:t>Bestäm ambitionsnivå </a:t>
            </a:r>
            <a:r>
              <a:rPr lang="sv-SE" sz="1800" dirty="0" smtClean="0"/>
              <a:t>(vad är arkivets respektive forskarens uppgift)</a:t>
            </a:r>
            <a:endParaRPr lang="sv-SE" sz="1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sv-SE" dirty="0" smtClean="0"/>
              <a:t>Ta ställning till bevarande och gallring </a:t>
            </a:r>
            <a:r>
              <a:rPr lang="sv-SE" sz="1800" dirty="0" smtClean="0"/>
              <a:t>(kan delar gallras?, krävs ytterligare analys av innehållet?)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v-SE" dirty="0" smtClean="0"/>
              <a:t>Bevara långsiktigt </a:t>
            </a:r>
            <a:r>
              <a:rPr lang="sv-SE" sz="1800" dirty="0" smtClean="0"/>
              <a:t>(fysiskt medium och/eller skivavbildning)</a:t>
            </a:r>
          </a:p>
          <a:p>
            <a:pPr lvl="1"/>
            <a:endParaRPr lang="sv-SE" dirty="0" smtClean="0"/>
          </a:p>
          <a:p>
            <a:pPr marL="0" indent="0" algn="ctr">
              <a:buNone/>
            </a:pPr>
            <a:endParaRPr lang="sv-SE" dirty="0"/>
          </a:p>
          <a:p>
            <a:endParaRPr lang="sv-SE" dirty="0"/>
          </a:p>
          <a:p>
            <a:pPr lvl="1"/>
            <a:endParaRPr lang="sv-SE" sz="1800" dirty="0"/>
          </a:p>
          <a:p>
            <a:endParaRPr lang="sv-SE" dirty="0" smtClean="0"/>
          </a:p>
          <a:p>
            <a:pPr lvl="1"/>
            <a:endParaRPr lang="sv-SE" dirty="0" smtClean="0"/>
          </a:p>
          <a:p>
            <a:pPr lvl="1"/>
            <a:endParaRPr lang="sv-SE" dirty="0" smtClean="0"/>
          </a:p>
          <a:p>
            <a:pPr lvl="1"/>
            <a:endParaRPr lang="sv-SE" dirty="0" smtClean="0"/>
          </a:p>
          <a:p>
            <a:pPr lvl="1"/>
            <a:endParaRPr lang="sv-SE" dirty="0"/>
          </a:p>
        </p:txBody>
      </p:sp>
      <p:sp>
        <p:nvSpPr>
          <p:cNvPr id="5" name="textruta 4"/>
          <p:cNvSpPr txBox="1"/>
          <p:nvPr/>
        </p:nvSpPr>
        <p:spPr>
          <a:xfrm>
            <a:off x="91440" y="4023996"/>
            <a:ext cx="844905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400" dirty="0" smtClean="0"/>
              <a:t>men också ett arkiv i sig</a:t>
            </a:r>
          </a:p>
          <a:p>
            <a:pPr algn="ctr"/>
            <a:endParaRPr lang="sv-SE" sz="4400" dirty="0"/>
          </a:p>
          <a:p>
            <a:pPr algn="ctr"/>
            <a:endParaRPr lang="sv-SE" sz="4400" dirty="0"/>
          </a:p>
        </p:txBody>
      </p:sp>
      <p:sp>
        <p:nvSpPr>
          <p:cNvPr id="6" name="textruta 5"/>
          <p:cNvSpPr txBox="1"/>
          <p:nvPr/>
        </p:nvSpPr>
        <p:spPr>
          <a:xfrm>
            <a:off x="274320" y="4820967"/>
            <a:ext cx="85953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800" dirty="0" smtClean="0"/>
              <a:t>Tänk på att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400" dirty="0" smtClean="0"/>
              <a:t>Ett medium (hårddisk </a:t>
            </a:r>
            <a:r>
              <a:rPr lang="sv-SE" sz="2400" dirty="0" err="1" smtClean="0"/>
              <a:t>t.ex</a:t>
            </a:r>
            <a:r>
              <a:rPr lang="sv-SE" sz="2400" dirty="0" smtClean="0"/>
              <a:t>) kan innehålla allt som ett pappersarkiv innehåller – utom papper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v-SE" sz="2400" dirty="0" smtClean="0"/>
              <a:t>Ofta innehåller ”osynliga” data som kan upplevas som känsliga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sv-SE" sz="28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sv-SE" sz="2800" dirty="0" smtClean="0"/>
          </a:p>
          <a:p>
            <a:endParaRPr lang="sv-SE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28398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 smtClean="0"/>
              <a:t>Analys av en hårddisk från 2004 </a:t>
            </a:r>
            <a:endParaRPr lang="sv-SE" dirty="0"/>
          </a:p>
        </p:txBody>
      </p:sp>
      <p:sp>
        <p:nvSpPr>
          <p:cNvPr id="6" name="Platshållare för innehåll 5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38344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sv-SE" dirty="0" smtClean="0"/>
              <a:t>En 10 </a:t>
            </a:r>
            <a:r>
              <a:rPr lang="sv-SE" dirty="0" err="1" smtClean="0"/>
              <a:t>Gb</a:t>
            </a:r>
            <a:r>
              <a:rPr lang="sv-SE" dirty="0" smtClean="0"/>
              <a:t> hårddisk, fylld till knappt 25%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v-SE" dirty="0" smtClean="0"/>
              <a:t>Efter ca två timmar har en identisk diskkopia skapats utan att originalet påverkats </a:t>
            </a:r>
            <a:r>
              <a:rPr lang="sv-SE" sz="1800" dirty="0" smtClean="0"/>
              <a:t>(</a:t>
            </a:r>
            <a:r>
              <a:rPr lang="sv-SE" sz="1800" dirty="0" err="1" smtClean="0"/>
              <a:t>writeblockers</a:t>
            </a:r>
            <a:r>
              <a:rPr lang="sv-SE" sz="1800" dirty="0" smtClean="0"/>
              <a:t> används)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v-SE" dirty="0" smtClean="0"/>
              <a:t>Efter ytterligare några timmars automatisk process har</a:t>
            </a:r>
            <a:endParaRPr lang="sv-SE" sz="1800" dirty="0" smtClean="0"/>
          </a:p>
          <a:p>
            <a:pPr lvl="2">
              <a:buFont typeface="Arial" panose="020B0604020202020204" pitchFamily="34" charset="0"/>
              <a:buChar char="•"/>
            </a:pPr>
            <a:r>
              <a:rPr lang="sv-SE" dirty="0" smtClean="0"/>
              <a:t>Allt diskinnehåll analyserats (även raderade filer) och redovisats i en 42 Mb stor </a:t>
            </a:r>
            <a:r>
              <a:rPr lang="sv-SE" dirty="0" err="1" smtClean="0"/>
              <a:t>informationsfil</a:t>
            </a:r>
            <a:r>
              <a:rPr lang="sv-SE" dirty="0" smtClean="0"/>
              <a:t> samt dussintalet specifika rapporter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v-SE" dirty="0"/>
              <a:t>Efter ytterligare </a:t>
            </a:r>
            <a:r>
              <a:rPr lang="sv-SE" b="1" dirty="0"/>
              <a:t>några dagars </a:t>
            </a:r>
            <a:r>
              <a:rPr lang="sv-SE" dirty="0"/>
              <a:t>automatisk process har</a:t>
            </a:r>
            <a:endParaRPr lang="sv-SE" sz="18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sv-SE" dirty="0" smtClean="0"/>
              <a:t>Alla filer extraherats</a:t>
            </a:r>
          </a:p>
          <a:p>
            <a:pPr lvl="2">
              <a:buFont typeface="Arial" panose="020B0604020202020204" pitchFamily="34" charset="0"/>
              <a:buChar char="•"/>
            </a:pPr>
            <a:endParaRPr lang="sv-SE" dirty="0" smtClean="0"/>
          </a:p>
          <a:p>
            <a:pPr lvl="2">
              <a:buFont typeface="Arial" panose="020B0604020202020204" pitchFamily="34" charset="0"/>
              <a:buChar char="•"/>
            </a:pPr>
            <a:endParaRPr lang="sv-SE" dirty="0"/>
          </a:p>
          <a:p>
            <a:pPr lvl="2">
              <a:buFont typeface="Arial" panose="020B0604020202020204" pitchFamily="34" charset="0"/>
              <a:buChar char="•"/>
            </a:pPr>
            <a:endParaRPr lang="sv-SE" dirty="0" smtClean="0"/>
          </a:p>
          <a:p>
            <a:pPr lvl="2">
              <a:buFont typeface="Arial" panose="020B0604020202020204" pitchFamily="34" charset="0"/>
              <a:buChar char="•"/>
            </a:pPr>
            <a:endParaRPr lang="sv-SE" dirty="0" smtClean="0"/>
          </a:p>
          <a:p>
            <a:pPr lvl="2">
              <a:buFont typeface="Arial" panose="020B0604020202020204" pitchFamily="34" charset="0"/>
              <a:buChar char="•"/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507613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Dokument, bilder, raderade filer …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Analysen visar på ett komplext material</a:t>
            </a:r>
          </a:p>
          <a:p>
            <a:pPr lvl="1"/>
            <a:r>
              <a:rPr lang="sv-SE" dirty="0" smtClean="0"/>
              <a:t>En stor mängd system- och programfiler </a:t>
            </a:r>
          </a:p>
          <a:p>
            <a:pPr lvl="1"/>
            <a:r>
              <a:rPr lang="sv-SE" dirty="0" smtClean="0"/>
              <a:t>Många dokument i </a:t>
            </a:r>
            <a:r>
              <a:rPr lang="sv-SE" dirty="0" err="1" smtClean="0"/>
              <a:t>word</a:t>
            </a:r>
            <a:r>
              <a:rPr lang="sv-SE" dirty="0" smtClean="0"/>
              <a:t>, </a:t>
            </a:r>
            <a:r>
              <a:rPr lang="sv-SE" dirty="0" err="1" smtClean="0"/>
              <a:t>excel</a:t>
            </a:r>
            <a:r>
              <a:rPr lang="sv-SE" dirty="0" smtClean="0"/>
              <a:t>, html, </a:t>
            </a:r>
            <a:r>
              <a:rPr lang="sv-SE" dirty="0" err="1" smtClean="0"/>
              <a:t>pdf-format</a:t>
            </a:r>
            <a:r>
              <a:rPr lang="sv-SE" dirty="0" smtClean="0"/>
              <a:t> och bilder som är direkt läsbara </a:t>
            </a:r>
            <a:r>
              <a:rPr lang="sv-SE" sz="2400" dirty="0" smtClean="0"/>
              <a:t>(ca 20% av totalen)</a:t>
            </a:r>
          </a:p>
          <a:p>
            <a:pPr lvl="1"/>
            <a:r>
              <a:rPr lang="sv-SE" dirty="0" smtClean="0"/>
              <a:t>Många dupletter eller olika version av samma dokument</a:t>
            </a:r>
          </a:p>
          <a:p>
            <a:pPr lvl="1"/>
            <a:r>
              <a:rPr lang="sv-SE" dirty="0" smtClean="0"/>
              <a:t>Många raderade dokument som helt eller delvis kan återställas</a:t>
            </a:r>
          </a:p>
          <a:p>
            <a:pPr lvl="1"/>
            <a:endParaRPr lang="sv-SE" dirty="0" smtClean="0"/>
          </a:p>
          <a:p>
            <a:pPr lvl="1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244228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30769"/>
          </a:xfrm>
        </p:spPr>
        <p:txBody>
          <a:bodyPr/>
          <a:lstStyle/>
          <a:p>
            <a:r>
              <a:rPr lang="sv-SE" dirty="0" smtClean="0"/>
              <a:t>och oväntade data</a:t>
            </a:r>
            <a:endParaRPr lang="sv-SE" dirty="0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1"/>
          </p:nvPr>
        </p:nvSpPr>
        <p:spPr>
          <a:xfrm>
            <a:off x="129682" y="1211585"/>
            <a:ext cx="4276344" cy="44499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i="1" dirty="0" smtClean="0"/>
              <a:t>En hårddisk rymmer </a:t>
            </a:r>
            <a:r>
              <a:rPr lang="sv-SE" b="1" i="1" dirty="0" smtClean="0"/>
              <a:t>alltid </a:t>
            </a:r>
            <a:r>
              <a:rPr lang="sv-SE" i="1" dirty="0" smtClean="0"/>
              <a:t>oväntad information - som kan upplevas som känslig, </a:t>
            </a:r>
            <a:r>
              <a:rPr lang="sv-SE" i="1" dirty="0" err="1" smtClean="0"/>
              <a:t>t.ex</a:t>
            </a:r>
            <a:endParaRPr lang="sv-SE" i="1" dirty="0" smtClean="0"/>
          </a:p>
          <a:p>
            <a:pPr lvl="1"/>
            <a:r>
              <a:rPr lang="sv-SE" i="1" dirty="0" err="1" smtClean="0"/>
              <a:t>Epostadresser</a:t>
            </a:r>
            <a:endParaRPr lang="sv-SE" i="1" dirty="0" smtClean="0"/>
          </a:p>
          <a:p>
            <a:pPr lvl="1"/>
            <a:r>
              <a:rPr lang="sv-SE" i="1" dirty="0" err="1" smtClean="0"/>
              <a:t>Kreditkortnummer</a:t>
            </a:r>
            <a:endParaRPr lang="sv-SE" i="1" dirty="0" smtClean="0"/>
          </a:p>
          <a:p>
            <a:pPr lvl="1"/>
            <a:r>
              <a:rPr lang="sv-SE" i="1" dirty="0" smtClean="0"/>
              <a:t>Besökta hemsidor</a:t>
            </a:r>
          </a:p>
          <a:p>
            <a:pPr lvl="1"/>
            <a:r>
              <a:rPr lang="sv-SE" i="1" dirty="0" smtClean="0"/>
              <a:t>Telefonnummer</a:t>
            </a:r>
          </a:p>
          <a:p>
            <a:pPr lvl="1"/>
            <a:r>
              <a:rPr lang="sv-SE" i="1" dirty="0" smtClean="0"/>
              <a:t>Rubriker på epost</a:t>
            </a:r>
          </a:p>
          <a:p>
            <a:pPr lvl="1"/>
            <a:r>
              <a:rPr lang="sv-SE" i="1" dirty="0" smtClean="0"/>
              <a:t>Sökningar i databaser </a:t>
            </a:r>
          </a:p>
          <a:p>
            <a:pPr marL="457200" lvl="1" indent="0">
              <a:buNone/>
            </a:pPr>
            <a:endParaRPr lang="sv-SE" i="1" dirty="0"/>
          </a:p>
          <a:p>
            <a:pPr marL="457200" lvl="1" indent="0">
              <a:buNone/>
            </a:pPr>
            <a:endParaRPr lang="sv-SE" i="1" dirty="0" smtClean="0"/>
          </a:p>
        </p:txBody>
      </p:sp>
      <p:pic>
        <p:nvPicPr>
          <p:cNvPr id="6" name="Platshållare för innehåll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994" y="1321809"/>
            <a:ext cx="4490839" cy="3398472"/>
          </a:xfrm>
        </p:spPr>
      </p:pic>
      <p:sp>
        <p:nvSpPr>
          <p:cNvPr id="7" name="textruta 6"/>
          <p:cNvSpPr txBox="1"/>
          <p:nvPr/>
        </p:nvSpPr>
        <p:spPr>
          <a:xfrm>
            <a:off x="4406026" y="4830505"/>
            <a:ext cx="44908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dirty="0" smtClean="0"/>
              <a:t>Kvarvarande filer i webbläsaren antyder </a:t>
            </a:r>
            <a:r>
              <a:rPr lang="sv-SE" sz="1600" dirty="0" err="1" smtClean="0"/>
              <a:t>t.ex</a:t>
            </a:r>
            <a:r>
              <a:rPr lang="sv-SE" sz="1600" dirty="0" smtClean="0"/>
              <a:t> att denne person är mkt intresserad av Israel och kanske rent av planerade en resa dit</a:t>
            </a:r>
            <a:endParaRPr lang="sv-SE" sz="1600" dirty="0"/>
          </a:p>
        </p:txBody>
      </p:sp>
      <p:sp>
        <p:nvSpPr>
          <p:cNvPr id="3" name="textruta 2"/>
          <p:cNvSpPr txBox="1"/>
          <p:nvPr/>
        </p:nvSpPr>
        <p:spPr>
          <a:xfrm>
            <a:off x="716692" y="5821304"/>
            <a:ext cx="8075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3600" dirty="0"/>
              <a:t>s</a:t>
            </a:r>
            <a:r>
              <a:rPr lang="sv-SE" sz="3600" dirty="0" smtClean="0"/>
              <a:t>om kräver att användningen regleras</a:t>
            </a:r>
            <a:endParaRPr lang="sv-SE" sz="3600" dirty="0"/>
          </a:p>
        </p:txBody>
      </p:sp>
    </p:spTree>
    <p:extLst>
      <p:ext uri="{BB962C8B-B14F-4D97-AF65-F5344CB8AC3E}">
        <p14:creationId xmlns:p14="http://schemas.microsoft.com/office/powerpoint/2010/main" val="35131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Processen</a:t>
            </a:r>
            <a:endParaRPr lang="en-US" dirty="0"/>
          </a:p>
        </p:txBody>
      </p:sp>
      <p:graphicFrame>
        <p:nvGraphicFramePr>
          <p:cNvPr id="4" name="Platshållare för innehåll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0547923"/>
              </p:ext>
            </p:extLst>
          </p:nvPr>
        </p:nvGraphicFramePr>
        <p:xfrm>
          <a:off x="457200" y="1166091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596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977</TotalTime>
  <Words>1521</Words>
  <Application>Microsoft Office PowerPoint</Application>
  <PresentationFormat>Bildspel på skärmen (4:3)</PresentationFormat>
  <Paragraphs>205</Paragraphs>
  <Slides>18</Slides>
  <Notes>13</Notes>
  <HiddenSlides>1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Bildrubriker</vt:lpstr>
      </vt:variant>
      <vt:variant>
        <vt:i4>18</vt:i4>
      </vt:variant>
    </vt:vector>
  </HeadingPairs>
  <TitlesOfParts>
    <vt:vector size="19" baseType="lpstr">
      <vt:lpstr>Office-tema</vt:lpstr>
      <vt:lpstr>Digitala personarkiv och digital forensics</vt:lpstr>
      <vt:lpstr>Allt mer digitalt material i arkiven</vt:lpstr>
      <vt:lpstr>Digitalt kräver nya metoder</vt:lpstr>
      <vt:lpstr>Projektet digitala personarkiv och digital forensics</vt:lpstr>
      <vt:lpstr>Det digitala - en del av arkivet</vt:lpstr>
      <vt:lpstr>Analys av en hårddisk från 2004 </vt:lpstr>
      <vt:lpstr>Dokument, bilder, raderade filer …</vt:lpstr>
      <vt:lpstr>och oväntade data</vt:lpstr>
      <vt:lpstr>Processen</vt:lpstr>
      <vt:lpstr>Skivavbildningar och metadata</vt:lpstr>
      <vt:lpstr>PowerPoint-presentation</vt:lpstr>
      <vt:lpstr>Filsystem</vt:lpstr>
      <vt:lpstr>PowerPoint-presentation</vt:lpstr>
      <vt:lpstr>Exempel dfxml</vt:lpstr>
      <vt:lpstr>Repositorium</vt:lpstr>
      <vt:lpstr>Repositorium</vt:lpstr>
      <vt:lpstr>dArc</vt:lpstr>
      <vt:lpstr>Användbara länkar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Digitala arkiv och digital forensics</dc:title>
  <dc:creator>Mats Danielsson</dc:creator>
  <cp:lastModifiedBy>Lennart Stark</cp:lastModifiedBy>
  <cp:revision>47</cp:revision>
  <cp:lastPrinted>2014-06-19T13:31:32Z</cp:lastPrinted>
  <dcterms:created xsi:type="dcterms:W3CDTF">2014-06-18T07:04:37Z</dcterms:created>
  <dcterms:modified xsi:type="dcterms:W3CDTF">2014-11-27T22:59:35Z</dcterms:modified>
</cp:coreProperties>
</file>

<file path=docProps/thumbnail.jpeg>
</file>